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Roboto Light" panose="020B0604020202020204" charset="0"/>
      <p:regular r:id="rId32"/>
      <p:bold r:id="rId33"/>
      <p:italic r:id="rId34"/>
      <p:boldItalic r:id="rId35"/>
    </p:embeddedFont>
    <p:embeddedFont>
      <p:font typeface="Roboto Condensed Light" panose="020B060402020202020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Open Sans Light" panose="020B0604020202020204" charset="0"/>
      <p:regular r:id="rId44"/>
      <p:bold r:id="rId45"/>
      <p:italic r:id="rId46"/>
      <p:boldItalic r:id="rId47"/>
    </p:embeddedFont>
    <p:embeddedFont>
      <p:font typeface="Verdana" panose="020B0604030504040204" pitchFamily="34" charset="0"/>
      <p:regular r:id="rId48"/>
      <p:bold r:id="rId49"/>
      <p:italic r:id="rId50"/>
      <p:boldItalic r:id="rId51"/>
    </p:embeddedFont>
    <p:embeddedFont>
      <p:font typeface="Oswald" panose="020B0604020202020204" charset="0"/>
      <p:regular r:id="rId52"/>
      <p:bold r:id="rId53"/>
    </p:embeddedFont>
    <p:embeddedFont>
      <p:font typeface="Roboto Condensed" panose="020B0604020202020204" charset="0"/>
      <p:regular r:id="rId54"/>
      <p:bold r:id="rId55"/>
      <p:italic r:id="rId56"/>
      <p:boldItalic r:id="rId57"/>
    </p:embeddedFont>
    <p:embeddedFont>
      <p:font typeface="Slabo 27px" panose="020B0604020202020204" charset="0"/>
      <p:regular r:id="rId58"/>
    </p:embeddedFont>
    <p:embeddedFont>
      <p:font typeface="Open Sans" panose="020B0604020202020204" charset="0"/>
      <p:regular r:id="rId59"/>
      <p:bold r:id="rId60"/>
      <p:italic r:id="rId61"/>
      <p:boldItalic r:id="rId62"/>
    </p:embeddedFont>
    <p:embeddedFont>
      <p:font typeface="Roboto"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A3C0ED-98D6-4FF4-95B0-76B972B7E2D5}">
  <a:tblStyle styleId="{09A3C0ED-98D6-4FF4-95B0-76B972B7E2D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font" Target="fonts/font32.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font" Target="fonts/font3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61" Type="http://schemas.openxmlformats.org/officeDocument/2006/relationships/font" Target="fonts/font3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5344263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Tic-tac-to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blog.google/topics/google-asia/alphagos-next-mov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penclipart.org/detail/167549/green-tick-simpl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dn.pixabay.com/photo/2017/12/07/15/13/confident-3003944_960_720.jp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research.googleblog.com/2014/09/building-deeper-understanding-of-image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ssistant.google.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nago.com/technolog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lhshelpdesk.files.wordpress.com/2016/03/my-youtube-watch-history.png?w=70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solidFill>
                <a:srgbClr val="222222"/>
              </a:solidFill>
              <a:highlight>
                <a:srgbClr val="FFFFFF"/>
              </a:highlight>
              <a:latin typeface="Verdana"/>
              <a:ea typeface="Verdana"/>
              <a:cs typeface="Verdana"/>
              <a:sym typeface="Verdana"/>
            </a:endParaRPr>
          </a:p>
        </p:txBody>
      </p:sp>
    </p:spTree>
    <p:extLst>
      <p:ext uri="{BB962C8B-B14F-4D97-AF65-F5344CB8AC3E}">
        <p14:creationId xmlns:p14="http://schemas.microsoft.com/office/powerpoint/2010/main" val="1062675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100" b="0" i="0" u="none" strike="noStrike" cap="none">
                <a:solidFill>
                  <a:schemeClr val="dk1"/>
                </a:solidFill>
                <a:latin typeface="Arial"/>
                <a:ea typeface="Arial"/>
                <a:cs typeface="Arial"/>
                <a:sym typeface="Arial"/>
              </a:rPr>
              <a:t>When to Use ML?</a:t>
            </a:r>
            <a:endParaRPr sz="1100" b="0" i="0" u="none" strike="noStrike" cap="none">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AutoNum type="arabicPeriod"/>
            </a:pPr>
            <a:r>
              <a:rPr lang="en" sz="1100" b="0" i="0" u="none" strike="noStrike" cap="none">
                <a:solidFill>
                  <a:schemeClr val="dk1"/>
                </a:solidFill>
                <a:latin typeface="Arial"/>
                <a:ea typeface="Arial"/>
                <a:cs typeface="Arial"/>
                <a:sym typeface="Arial"/>
              </a:rPr>
              <a:t>Ask the students which method would be ideal for applying machine learning or traditional programming.</a:t>
            </a:r>
            <a:endParaRPr sz="1100" b="0" i="0" u="none" strike="noStrike" cap="none">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AutoNum type="arabicPeriod"/>
            </a:pPr>
            <a:r>
              <a:rPr lang="en" sz="1100" b="0" i="0" u="none" strike="noStrike" cap="none">
                <a:solidFill>
                  <a:schemeClr val="dk1"/>
                </a:solidFill>
                <a:latin typeface="Arial"/>
                <a:ea typeface="Arial"/>
                <a:cs typeface="Arial"/>
                <a:sym typeface="Arial"/>
              </a:rPr>
              <a:t>Click to reveal each answer then click again to reveal the next line.</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Explanation for each row:</a:t>
            </a:r>
            <a:endParaRPr sz="11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Alphabetizing a list of song titles</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not ML</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It is a straightforward task that can be accomplished with traditional sorting algorithms.</a:t>
            </a:r>
            <a:endParaRPr sz="11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Ranking web search results</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Can be accomplished with both methods</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It is both because one could use an algorithm like PageRank to rank results as Google did for many years but Machine Learning could be used to rank and recommend results to a user.</a:t>
            </a:r>
            <a:endParaRPr sz="11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Recognizing an object in an image</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ML</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The number of possible objects is too large to efficiently use traditional programming. Machine Learning can make this process more efficient by learning patterns such as the wheel on a car rather than needing to scan every pixel.</a:t>
            </a:r>
            <a:endParaRPr sz="11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Creating a computer player for an Xs Os game (aka </a:t>
            </a:r>
            <a:r>
              <a:rPr lang="en" sz="1100" b="0" i="0" u="sng" strike="noStrike" cap="none">
                <a:solidFill>
                  <a:schemeClr val="hlink"/>
                </a:solidFill>
                <a:latin typeface="Arial"/>
                <a:ea typeface="Arial"/>
                <a:cs typeface="Arial"/>
                <a:sym typeface="Arial"/>
                <a:hlinkClick r:id="rId3"/>
              </a:rPr>
              <a:t>Tic-Tac-Toe</a:t>
            </a:r>
            <a:r>
              <a:rPr lang="en" sz="1100" b="0" i="0" u="none" strike="noStrike" cap="none">
                <a:solidFill>
                  <a:srgbClr val="000000"/>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Not ML</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The space of potential moves and rules of the game are small enough to be captured in a succinct algorithm.</a:t>
            </a:r>
            <a:endParaRPr sz="11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Creating a computer player for a chess game.</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Both</a:t>
            </a:r>
            <a:endParaRPr sz="1100" b="0" i="0" u="none" strike="noStrike" cap="none">
              <a:solidFill>
                <a:srgbClr val="000000"/>
              </a:solidFill>
              <a:latin typeface="Arial"/>
              <a:ea typeface="Arial"/>
              <a:cs typeface="Arial"/>
              <a:sym typeface="Arial"/>
            </a:endParaRPr>
          </a:p>
          <a:p>
            <a:pPr marL="914400" marR="0" lvl="1" indent="-317500" algn="l" rtl="0">
              <a:lnSpc>
                <a:spcPct val="100000"/>
              </a:lnSpc>
              <a:spcBef>
                <a:spcPts val="0"/>
              </a:spcBef>
              <a:spcAft>
                <a:spcPts val="0"/>
              </a:spcAft>
              <a:buClr>
                <a:srgbClr val="000000"/>
              </a:buClr>
              <a:buSzPts val="1400"/>
              <a:buFont typeface="Arial"/>
              <a:buChar char="○"/>
            </a:pPr>
            <a:r>
              <a:rPr lang="en" sz="1100" b="0" i="0" u="none" strike="noStrike" cap="none">
                <a:solidFill>
                  <a:srgbClr val="000000"/>
                </a:solidFill>
                <a:latin typeface="Arial"/>
                <a:ea typeface="Arial"/>
                <a:cs typeface="Arial"/>
                <a:sym typeface="Arial"/>
              </a:rPr>
              <a:t>There are many traditionally programmed chess algorithms that are able to compete at an expert level. A sufficiently well trained machine learning system could have enough learned intelligence to compete in situations it has not seen before (see </a:t>
            </a:r>
            <a:r>
              <a:rPr lang="en" sz="1100" b="0" i="0" u="sng" strike="noStrike" cap="none">
                <a:solidFill>
                  <a:schemeClr val="hlink"/>
                </a:solidFill>
                <a:latin typeface="Arial"/>
                <a:ea typeface="Arial"/>
                <a:cs typeface="Arial"/>
                <a:sym typeface="Arial"/>
                <a:hlinkClick r:id="rId4"/>
              </a:rPr>
              <a:t>AlphaGo</a:t>
            </a:r>
            <a:r>
              <a:rPr lang="en" sz="1100" b="0" i="0" u="none" strike="noStrike" cap="none">
                <a:solidFill>
                  <a:srgbClr val="000000"/>
                </a:solidFill>
                <a:latin typeface="Arial"/>
                <a:ea typeface="Arial"/>
                <a:cs typeface="Arial"/>
                <a:sym typeface="Arial"/>
              </a:rPr>
              <a:t>).</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70312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Screenshots taken from link above.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r>
              <a:rPr lang="en" sz="1000" b="0" i="0" u="none" strike="noStrike" cap="none">
                <a:solidFill>
                  <a:srgbClr val="737373"/>
                </a:solidFill>
                <a:latin typeface="Roboto"/>
                <a:ea typeface="Roboto"/>
                <a:cs typeface="Roboto"/>
                <a:sym typeface="Roboto"/>
              </a:rPr>
              <a:t>The first API we will look at is the Vision API. It can be used to identify the things that might be in an image.</a:t>
            </a: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 sz="1000" b="0" i="1" u="none" strike="noStrike" cap="none">
                <a:solidFill>
                  <a:srgbClr val="737373"/>
                </a:solidFill>
                <a:latin typeface="Roboto"/>
                <a:ea typeface="Roboto"/>
                <a:cs typeface="Roboto"/>
                <a:sym typeface="Roboto"/>
              </a:rPr>
              <a:t>Demo loading up the web address. Show the class where the API test box can be found and upload a sample picture. Click through the tabs to show the class the different pieces of data returned by the API.</a:t>
            </a:r>
            <a:endParaRPr sz="1000" b="0" i="1"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000" b="0" i="1"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 sz="1000" b="0" i="0" u="none" strike="noStrike" cap="none">
                <a:solidFill>
                  <a:srgbClr val="737373"/>
                </a:solidFill>
                <a:latin typeface="Roboto"/>
                <a:ea typeface="Roboto"/>
                <a:cs typeface="Roboto"/>
                <a:sym typeface="Roboto"/>
              </a:rPr>
              <a:t>We can click through different pieces of data returned by the API. Notice that we are presented with a series of labels or descriptors. Each label is accompanied with a percentage of the likelihood that it is in the image. The API can never be 100 percent certain that something is in an image, but it can be highly certain.</a:t>
            </a: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 sz="1000" b="0" i="0" u="none" strike="noStrike" cap="none">
                <a:solidFill>
                  <a:srgbClr val="737373"/>
                </a:solidFill>
                <a:latin typeface="Roboto"/>
                <a:ea typeface="Roboto"/>
                <a:cs typeface="Roboto"/>
                <a:sym typeface="Roboto"/>
              </a:rPr>
              <a:t>Take some time now to try the API using the link on screen in your web browser.</a:t>
            </a: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 sz="1000" b="0" i="1" u="none" strike="noStrike" cap="none">
                <a:solidFill>
                  <a:srgbClr val="737373"/>
                </a:solidFill>
                <a:latin typeface="Roboto"/>
                <a:ea typeface="Roboto"/>
                <a:cs typeface="Roboto"/>
                <a:sym typeface="Roboto"/>
              </a:rPr>
              <a:t>Circulate the room, supporting students with using the API.</a:t>
            </a:r>
            <a:endParaRPr sz="1000" b="0" i="1" u="none" strike="noStrike" cap="none">
              <a:solidFill>
                <a:srgbClr val="737373"/>
              </a:solidFill>
              <a:latin typeface="Roboto"/>
              <a:ea typeface="Roboto"/>
              <a:cs typeface="Roboto"/>
              <a:sym typeface="Roboto"/>
            </a:endParaRPr>
          </a:p>
        </p:txBody>
      </p:sp>
    </p:spTree>
    <p:extLst>
      <p:ext uri="{BB962C8B-B14F-4D97-AF65-F5344CB8AC3E}">
        <p14:creationId xmlns:p14="http://schemas.microsoft.com/office/powerpoint/2010/main" val="1699221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000" b="0" i="0" u="none" strike="noStrike" cap="none">
                <a:solidFill>
                  <a:srgbClr val="737373"/>
                </a:solidFill>
                <a:latin typeface="Roboto"/>
                <a:ea typeface="Roboto"/>
                <a:cs typeface="Roboto"/>
                <a:sym typeface="Roboto"/>
              </a:rPr>
              <a:t>Screenshot taken from link above.</a:t>
            </a: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400"/>
              <a:buFont typeface="Arial"/>
              <a:buNone/>
            </a:pP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 sz="1000" b="0" i="0" u="none" strike="noStrike" cap="none">
                <a:solidFill>
                  <a:srgbClr val="737373"/>
                </a:solidFill>
                <a:latin typeface="Roboto"/>
                <a:ea typeface="Roboto"/>
                <a:cs typeface="Roboto"/>
                <a:sym typeface="Roboto"/>
              </a:rPr>
              <a:t>The next API performs a function that many of you will be familiar with. It takes an audio signal and turns it into text.</a:t>
            </a: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 sz="1000" b="0" i="1" u="none" strike="noStrike" cap="none">
                <a:solidFill>
                  <a:srgbClr val="737373"/>
                </a:solidFill>
                <a:latin typeface="Roboto"/>
                <a:ea typeface="Roboto"/>
                <a:cs typeface="Roboto"/>
                <a:sym typeface="Roboto"/>
              </a:rPr>
              <a:t>Point students to the web link. They shouldn’t need a demonstration as the UI is very self-explanatory. Allow for 2 minutes for students to experiment with the API. Encourage them to experiment with different languages / phrases / speeds of speech.</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09555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000" b="0" i="0" u="none" strike="noStrike" cap="none">
                <a:solidFill>
                  <a:srgbClr val="737373"/>
                </a:solidFill>
                <a:latin typeface="Roboto"/>
                <a:ea typeface="Roboto"/>
                <a:cs typeface="Roboto"/>
                <a:sym typeface="Roboto"/>
              </a:rPr>
              <a:t>Screenshot taken from link above.</a:t>
            </a: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400"/>
              <a:buFont typeface="Arial"/>
              <a:buNone/>
            </a:pP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 sz="1000" b="0" i="0" u="none" strike="noStrike" cap="none">
                <a:solidFill>
                  <a:srgbClr val="737373"/>
                </a:solidFill>
                <a:latin typeface="Roboto"/>
                <a:ea typeface="Roboto"/>
                <a:cs typeface="Roboto"/>
                <a:sym typeface="Roboto"/>
              </a:rPr>
              <a:t>The final API we will look at is the Natural Language Understanding API. It is capable of breaking down a sentence and understanding the meaning behind text. This can be used in conjunction with other software to generate intelligent responses to text as seen in Google Allo.</a:t>
            </a: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000" b="0" i="0" u="none" strike="noStrike" cap="none">
              <a:solidFill>
                <a:srgbClr val="737373"/>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 sz="1000" b="0" i="1" u="none" strike="noStrike" cap="none">
                <a:solidFill>
                  <a:srgbClr val="737373"/>
                </a:solidFill>
                <a:latin typeface="Roboto"/>
                <a:ea typeface="Roboto"/>
                <a:cs typeface="Roboto"/>
                <a:sym typeface="Roboto"/>
              </a:rPr>
              <a:t>Demo using the API to the class - it is unlikely that students will want to use this API in the practical section, however encourage them to try it out later in the class if they wish.</a:t>
            </a:r>
            <a:endParaRPr sz="1000" b="0" i="1" u="none" strike="noStrike" cap="none">
              <a:solidFill>
                <a:srgbClr val="737373"/>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68952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This quiz is to check students’ understanding of</a:t>
            </a:r>
            <a:r>
              <a:rPr lang="en"/>
              <a:t> ML concepts</a:t>
            </a:r>
            <a:r>
              <a:rPr lang="en" sz="1100" b="0" i="0" u="none" strike="noStrike" cap="none">
                <a:solidFill>
                  <a:srgbClr val="000000"/>
                </a:solidFill>
                <a:latin typeface="Arial"/>
                <a:ea typeface="Arial"/>
                <a:cs typeface="Arial"/>
                <a:sym typeface="Arial"/>
              </a:rPr>
              <a:t>. Click to show the next question, then ask students which of the APIs each application could use, then click again to reveal the answer.</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The second-last question is unlikely to use any of the APIs discussed; it is worth emphasising that not all machine learning applications simply use these APIs!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sng" strike="noStrike" cap="none">
                <a:solidFill>
                  <a:schemeClr val="hlink"/>
                </a:solidFill>
                <a:latin typeface="Arial"/>
                <a:ea typeface="Arial"/>
                <a:cs typeface="Arial"/>
                <a:sym typeface="Arial"/>
                <a:hlinkClick r:id="rId3"/>
              </a:rPr>
              <a:t>Tick image is open source</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71599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97eb16c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4497eb16c6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Explain the application view of using ML concepts like NLP, CV etc. which can make our life easier and give them direction to start thinking on.</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73988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100" b="0" i="0" u="none" strike="noStrike" cap="none">
                <a:solidFill>
                  <a:schemeClr val="dk1"/>
                </a:solidFill>
                <a:latin typeface="Arial"/>
                <a:ea typeface="Arial"/>
                <a:cs typeface="Arial"/>
                <a:sym typeface="Arial"/>
              </a:rPr>
              <a:t>Say to the students:</a:t>
            </a:r>
            <a:endParaRPr sz="1100" b="0" i="0" u="none" strike="noStrike" cap="none">
              <a:solidFill>
                <a:schemeClr val="dk1"/>
              </a:solidFill>
              <a:latin typeface="Arial"/>
              <a:ea typeface="Arial"/>
              <a:cs typeface="Arial"/>
              <a:sym typeface="Arial"/>
            </a:endParaRPr>
          </a:p>
          <a:p>
            <a:pPr marL="457200" lvl="0" indent="-317500" algn="l" rtl="0">
              <a:lnSpc>
                <a:spcPct val="115000"/>
              </a:lnSpc>
              <a:spcBef>
                <a:spcPts val="0"/>
              </a:spcBef>
              <a:spcAft>
                <a:spcPts val="0"/>
              </a:spcAft>
              <a:buClr>
                <a:schemeClr val="dk1"/>
              </a:buClr>
              <a:buSzPts val="1400"/>
              <a:buFont typeface="Arial"/>
              <a:buChar char="●"/>
            </a:pPr>
            <a:r>
              <a:rPr lang="en">
                <a:solidFill>
                  <a:schemeClr val="dk1"/>
                </a:solidFill>
              </a:rPr>
              <a:t>Say to the students, "With the person seated next to you, brainstorm a list of ways ML can help you”</a:t>
            </a:r>
            <a:endParaRPr>
              <a:solidFill>
                <a:schemeClr val="dk1"/>
              </a:solidFill>
            </a:endParaRPr>
          </a:p>
          <a:p>
            <a:pPr marL="457200" marR="0" lvl="0" indent="-317500" algn="l" rtl="0">
              <a:lnSpc>
                <a:spcPct val="115000"/>
              </a:lnSpc>
              <a:spcBef>
                <a:spcPts val="0"/>
              </a:spcBef>
              <a:spcAft>
                <a:spcPts val="0"/>
              </a:spcAft>
              <a:buClr>
                <a:schemeClr val="dk1"/>
              </a:buClr>
              <a:buSzPts val="1400"/>
              <a:buFont typeface="Arial"/>
              <a:buChar char="●"/>
            </a:pPr>
            <a:r>
              <a:rPr lang="en" sz="1100" b="0" i="0" u="none" strike="noStrike" cap="none">
                <a:solidFill>
                  <a:schemeClr val="dk1"/>
                </a:solidFill>
                <a:latin typeface="Arial"/>
                <a:ea typeface="Arial"/>
                <a:cs typeface="Arial"/>
                <a:sym typeface="Arial"/>
              </a:rPr>
              <a:t>After this brainstorming is complete, have students raise their hands to share the list of tasks they created.</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4884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100" b="0" i="0" u="none" strike="noStrike" cap="none">
                <a:solidFill>
                  <a:schemeClr val="dk1"/>
                </a:solidFill>
                <a:latin typeface="Arial"/>
                <a:ea typeface="Arial"/>
                <a:cs typeface="Arial"/>
                <a:sym typeface="Arial"/>
              </a:rPr>
              <a:t>Say to the students, </a:t>
            </a:r>
            <a:r>
              <a:rPr lang="en">
                <a:solidFill>
                  <a:schemeClr val="dk1"/>
                </a:solidFill>
              </a:rPr>
              <a:t>“</a:t>
            </a:r>
            <a:r>
              <a:rPr lang="en" sz="1100" b="0" i="0" u="none" strike="noStrike" cap="none">
                <a:solidFill>
                  <a:schemeClr val="dk1"/>
                </a:solidFill>
                <a:latin typeface="Arial"/>
                <a:ea typeface="Arial"/>
                <a:cs typeface="Arial"/>
                <a:sym typeface="Arial"/>
              </a:rPr>
              <a:t>With the person seated next to you, brainstorm a list of ways you can use </a:t>
            </a:r>
            <a:r>
              <a:rPr lang="en">
                <a:solidFill>
                  <a:schemeClr val="dk1"/>
                </a:solidFill>
              </a:rPr>
              <a:t>ML to ease your life”</a:t>
            </a:r>
            <a:endParaRPr sz="1100" b="0" i="0" u="none" strike="noStrike" cap="none">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n" sz="1100" b="0" i="0" u="none" strike="noStrike" cap="none">
                <a:solidFill>
                  <a:schemeClr val="dk1"/>
                </a:solidFill>
                <a:latin typeface="Arial"/>
                <a:ea typeface="Arial"/>
                <a:cs typeface="Arial"/>
                <a:sym typeface="Arial"/>
              </a:rPr>
              <a:t>After this brainstorming is complete, have students raise their hands to share the list of tasks they created.</a:t>
            </a:r>
            <a:endParaRPr sz="1100" b="0" i="0" u="none" strike="noStrike" cap="none">
              <a:solidFill>
                <a:schemeClr val="dk1"/>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1400"/>
              <a:buFont typeface="Arial"/>
              <a:buChar char="●"/>
            </a:pPr>
            <a:r>
              <a:rPr lang="en" sz="1100" b="0" i="0" u="none" strike="noStrike" cap="none">
                <a:solidFill>
                  <a:schemeClr val="dk1"/>
                </a:solidFill>
                <a:latin typeface="Arial"/>
                <a:ea typeface="Arial"/>
                <a:cs typeface="Arial"/>
                <a:sym typeface="Arial"/>
              </a:rPr>
              <a:t>Write these as a list on the whiteboard or keep track of them somehow, as you will refer to them at the end of the session.</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1515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rPr>
              <a:t>Say to the students, “With the person seated next to you, brainstorm a list of ways you can use ML to ease your life”</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After this brainstorming is complete, have students raise their hands to share the list of tasks they created.</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Write these as a list on the whiteboard or keep track of them somehow, as you will refer to them at the end of the session.</a:t>
            </a:r>
            <a:endParaRPr>
              <a:solidFill>
                <a:schemeClr val="dk1"/>
              </a:solidFill>
            </a:endParaRPr>
          </a:p>
        </p:txBody>
      </p:sp>
    </p:spTree>
    <p:extLst>
      <p:ext uri="{BB962C8B-B14F-4D97-AF65-F5344CB8AC3E}">
        <p14:creationId xmlns:p14="http://schemas.microsoft.com/office/powerpoint/2010/main" val="1935321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9654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497eb16c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4497eb16c6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29680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u="sng">
                <a:solidFill>
                  <a:schemeClr val="hlink"/>
                </a:solidFill>
                <a:hlinkClick r:id="rId3"/>
              </a:rPr>
              <a:t>The image is open source</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t>Ask student’s to focus on following questions while presenting their ideas to the audience.</a:t>
            </a:r>
            <a:endParaRPr/>
          </a:p>
        </p:txBody>
      </p:sp>
    </p:spTree>
    <p:extLst>
      <p:ext uri="{BB962C8B-B14F-4D97-AF65-F5344CB8AC3E}">
        <p14:creationId xmlns:p14="http://schemas.microsoft.com/office/powerpoint/2010/main" val="2379120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497eb16c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4497eb16c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53479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48261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497eb16c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4497eb16c6_0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08067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497eb16c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4497eb16c6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92334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497eb16c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4497eb16c6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61287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497eb16c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4497eb16c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1217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497eb16c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4497eb16c6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92595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497eb16c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4497eb16c6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69987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497eb16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497eb16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353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To make sure all the students are on same page, facilitator should review some of the concepts of ML.</a:t>
            </a:r>
            <a:endParaRPr/>
          </a:p>
          <a:p>
            <a:pPr marL="0" marR="0" lvl="0" indent="0" algn="l" rtl="0">
              <a:lnSpc>
                <a:spcPct val="100000"/>
              </a:lnSpc>
              <a:spcBef>
                <a:spcPts val="0"/>
              </a:spcBef>
              <a:spcAft>
                <a:spcPts val="0"/>
              </a:spcAft>
              <a:buClr>
                <a:srgbClr val="000000"/>
              </a:buClr>
              <a:buSzPts val="1400"/>
              <a:buFont typeface="Arial"/>
              <a:buNone/>
            </a:pPr>
            <a:endParaRPr/>
          </a:p>
          <a:p>
            <a:pPr marL="457200" marR="0" lvl="0" indent="-317500" algn="l" rtl="0">
              <a:lnSpc>
                <a:spcPct val="100000"/>
              </a:lnSpc>
              <a:spcBef>
                <a:spcPts val="0"/>
              </a:spcBef>
              <a:spcAft>
                <a:spcPts val="0"/>
              </a:spcAft>
              <a:buSzPts val="1400"/>
              <a:buChar char="●"/>
            </a:pPr>
            <a:r>
              <a:rPr lang="en"/>
              <a:t>The next step is to INSPIRE students to take part and Think! Tell them amazing applications.</a:t>
            </a:r>
            <a:endParaRPr/>
          </a:p>
          <a:p>
            <a:pPr marL="457200" marR="0" lvl="0" indent="-317500" algn="l" rtl="0">
              <a:lnSpc>
                <a:spcPct val="100000"/>
              </a:lnSpc>
              <a:spcBef>
                <a:spcPts val="0"/>
              </a:spcBef>
              <a:spcAft>
                <a:spcPts val="0"/>
              </a:spcAft>
              <a:buSzPts val="1400"/>
              <a:buChar char="●"/>
            </a:pPr>
            <a:r>
              <a:rPr lang="en"/>
              <a:t>Then mentor each team one-on-one. MAke sure they are thinking in the right direction.</a:t>
            </a:r>
            <a:endParaRPr/>
          </a:p>
          <a:p>
            <a:pPr marL="457200" marR="0" lvl="0" indent="-317500" algn="l" rtl="0">
              <a:lnSpc>
                <a:spcPct val="100000"/>
              </a:lnSpc>
              <a:spcBef>
                <a:spcPts val="0"/>
              </a:spcBef>
              <a:spcAft>
                <a:spcPts val="0"/>
              </a:spcAft>
              <a:buSzPts val="1400"/>
              <a:buChar char="●"/>
            </a:pPr>
            <a:r>
              <a:rPr lang="en"/>
              <a:t>Let them present their work in front of audience, give them positive reinforcements and feedback.</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p:txBody>
      </p:sp>
    </p:spTree>
    <p:extLst>
      <p:ext uri="{BB962C8B-B14F-4D97-AF65-F5344CB8AC3E}">
        <p14:creationId xmlns:p14="http://schemas.microsoft.com/office/powerpoint/2010/main" val="195780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 sz="1100" b="0" i="0" u="none" strike="noStrike" cap="none">
                <a:solidFill>
                  <a:schemeClr val="dk1"/>
                </a:solidFill>
                <a:latin typeface="Arial"/>
                <a:ea typeface="Arial"/>
                <a:cs typeface="Arial"/>
                <a:sym typeface="Arial"/>
              </a:rPr>
              <a:t>Say to the students, "A complementary approach when developing software is Machine Learning. This is a system which learns from data rather than being explicitly programmed to via a rule".</a:t>
            </a: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a:p>
            <a:pPr marL="914400" marR="0" lvl="1" indent="-298450" algn="l" rtl="0">
              <a:lnSpc>
                <a:spcPct val="115000"/>
              </a:lnSpc>
              <a:spcBef>
                <a:spcPts val="0"/>
              </a:spcBef>
              <a:spcAft>
                <a:spcPts val="0"/>
              </a:spcAft>
              <a:buClr>
                <a:schemeClr val="dk1"/>
              </a:buClr>
              <a:buSzPts val="1100"/>
              <a:buFont typeface="Arial"/>
              <a:buAutoNum type="alphaLcPeriod"/>
            </a:pPr>
            <a:r>
              <a:rPr lang="en" sz="1100" b="0" i="0" u="none" strike="noStrike" cap="none">
                <a:solidFill>
                  <a:schemeClr val="dk1"/>
                </a:solidFill>
                <a:latin typeface="Arial"/>
                <a:ea typeface="Arial"/>
                <a:cs typeface="Arial"/>
                <a:sym typeface="Arial"/>
              </a:rPr>
              <a:t>Machine learning includes the following steps</a:t>
            </a:r>
            <a:endParaRPr sz="1100" b="0" i="0" u="none" strike="noStrike" cap="none">
              <a:solidFill>
                <a:schemeClr val="dk1"/>
              </a:solidFill>
              <a:latin typeface="Arial"/>
              <a:ea typeface="Arial"/>
              <a:cs typeface="Arial"/>
              <a:sym typeface="Arial"/>
            </a:endParaRPr>
          </a:p>
          <a:p>
            <a:pPr marL="1371600" marR="0" lvl="2" indent="-298450" algn="l" rtl="0">
              <a:lnSpc>
                <a:spcPct val="115000"/>
              </a:lnSpc>
              <a:spcBef>
                <a:spcPts val="0"/>
              </a:spcBef>
              <a:spcAft>
                <a:spcPts val="0"/>
              </a:spcAft>
              <a:buClr>
                <a:schemeClr val="dk1"/>
              </a:buClr>
              <a:buSzPts val="1100"/>
              <a:buFont typeface="Arial"/>
              <a:buAutoNum type="arabicPeriod"/>
            </a:pPr>
            <a:r>
              <a:rPr lang="en" sz="1100" b="0" i="0" u="none" strike="noStrike" cap="none">
                <a:solidFill>
                  <a:schemeClr val="dk1"/>
                </a:solidFill>
                <a:latin typeface="Arial"/>
                <a:ea typeface="Arial"/>
                <a:cs typeface="Arial"/>
                <a:sym typeface="Arial"/>
              </a:rPr>
              <a:t>Focus on the user - Machine learning, like any other type of software development approach requires you know who you are designing for.</a:t>
            </a:r>
            <a:endParaRPr sz="1100" b="0" i="0" u="none" strike="noStrike" cap="none">
              <a:solidFill>
                <a:schemeClr val="dk1"/>
              </a:solidFill>
              <a:latin typeface="Arial"/>
              <a:ea typeface="Arial"/>
              <a:cs typeface="Arial"/>
              <a:sym typeface="Arial"/>
            </a:endParaRPr>
          </a:p>
          <a:p>
            <a:pPr marL="1371600" marR="0" lvl="2" indent="-298450" algn="l" rtl="0">
              <a:lnSpc>
                <a:spcPct val="115000"/>
              </a:lnSpc>
              <a:spcBef>
                <a:spcPts val="0"/>
              </a:spcBef>
              <a:spcAft>
                <a:spcPts val="0"/>
              </a:spcAft>
              <a:buClr>
                <a:schemeClr val="dk1"/>
              </a:buClr>
              <a:buSzPts val="1100"/>
              <a:buFont typeface="Arial"/>
              <a:buAutoNum type="arabicPeriod"/>
            </a:pPr>
            <a:r>
              <a:rPr lang="en" sz="1100" b="0" i="0" u="none" strike="noStrike" cap="none">
                <a:solidFill>
                  <a:schemeClr val="dk1"/>
                </a:solidFill>
                <a:latin typeface="Arial"/>
                <a:ea typeface="Arial"/>
                <a:cs typeface="Arial"/>
                <a:sym typeface="Arial"/>
              </a:rPr>
              <a:t>Define the objective - Machine learning cannot tell you what to do with the data, the system can only do what it's been designed to do. You'll need to decide what your objective is and how you'll measure it.</a:t>
            </a:r>
            <a:endParaRPr sz="1100" b="0" i="0" u="none" strike="noStrike" cap="none">
              <a:solidFill>
                <a:schemeClr val="dk1"/>
              </a:solidFill>
              <a:latin typeface="Arial"/>
              <a:ea typeface="Arial"/>
              <a:cs typeface="Arial"/>
              <a:sym typeface="Arial"/>
            </a:endParaRPr>
          </a:p>
          <a:p>
            <a:pPr marL="1371600" marR="0" lvl="2" indent="-298450" algn="l" rtl="0">
              <a:lnSpc>
                <a:spcPct val="115000"/>
              </a:lnSpc>
              <a:spcBef>
                <a:spcPts val="0"/>
              </a:spcBef>
              <a:spcAft>
                <a:spcPts val="0"/>
              </a:spcAft>
              <a:buClr>
                <a:schemeClr val="dk1"/>
              </a:buClr>
              <a:buSzPts val="1100"/>
              <a:buFont typeface="Arial"/>
              <a:buAutoNum type="arabicPeriod"/>
            </a:pPr>
            <a:r>
              <a:rPr lang="en" sz="1100" b="0" i="0" u="none" strike="noStrike" cap="none">
                <a:solidFill>
                  <a:schemeClr val="dk1"/>
                </a:solidFill>
                <a:latin typeface="Arial"/>
                <a:ea typeface="Arial"/>
                <a:cs typeface="Arial"/>
                <a:sym typeface="Arial"/>
              </a:rPr>
              <a:t>Collect data - It's been said that if Machine Learning is a rocket then data is the fuel. In order for the system to learn from examples,  you'll need data.</a:t>
            </a:r>
            <a:endParaRPr sz="1100" b="0" i="0" u="none" strike="noStrike" cap="none">
              <a:solidFill>
                <a:schemeClr val="dk1"/>
              </a:solidFill>
              <a:latin typeface="Arial"/>
              <a:ea typeface="Arial"/>
              <a:cs typeface="Arial"/>
              <a:sym typeface="Arial"/>
            </a:endParaRPr>
          </a:p>
          <a:p>
            <a:pPr marL="1371600" marR="0" lvl="2" indent="-298450" algn="l" rtl="0">
              <a:lnSpc>
                <a:spcPct val="115000"/>
              </a:lnSpc>
              <a:spcBef>
                <a:spcPts val="0"/>
              </a:spcBef>
              <a:spcAft>
                <a:spcPts val="0"/>
              </a:spcAft>
              <a:buClr>
                <a:schemeClr val="dk1"/>
              </a:buClr>
              <a:buSzPts val="1100"/>
              <a:buFont typeface="Arial"/>
              <a:buAutoNum type="arabicPeriod"/>
            </a:pPr>
            <a:r>
              <a:rPr lang="en" sz="1100" b="0" i="0" u="none" strike="noStrike" cap="none">
                <a:solidFill>
                  <a:schemeClr val="dk1"/>
                </a:solidFill>
                <a:latin typeface="Arial"/>
                <a:ea typeface="Arial"/>
                <a:cs typeface="Arial"/>
                <a:sym typeface="Arial"/>
              </a:rPr>
              <a:t>Train and test model - The system is going to look at the data and attempt to come up with a way to meet the objective set in the 2nd step. This could be a decision tree, an equation, or some other pattern learned from the data.</a:t>
            </a:r>
            <a:endParaRPr sz="1100" b="0" i="0" u="none" strike="noStrike" cap="none">
              <a:solidFill>
                <a:schemeClr val="dk1"/>
              </a:solidFill>
              <a:latin typeface="Arial"/>
              <a:ea typeface="Arial"/>
              <a:cs typeface="Arial"/>
              <a:sym typeface="Arial"/>
            </a:endParaRPr>
          </a:p>
          <a:p>
            <a:pPr marL="1371600" marR="0" lvl="2" indent="-298450" algn="l" rtl="0">
              <a:lnSpc>
                <a:spcPct val="115000"/>
              </a:lnSpc>
              <a:spcBef>
                <a:spcPts val="0"/>
              </a:spcBef>
              <a:spcAft>
                <a:spcPts val="0"/>
              </a:spcAft>
              <a:buClr>
                <a:schemeClr val="dk1"/>
              </a:buClr>
              <a:buSzPts val="1100"/>
              <a:buFont typeface="Arial"/>
              <a:buAutoNum type="arabicPeriod"/>
            </a:pPr>
            <a:r>
              <a:rPr lang="en" sz="1100" b="0" i="0" u="none" strike="noStrike" cap="none">
                <a:solidFill>
                  <a:schemeClr val="dk1"/>
                </a:solidFill>
                <a:latin typeface="Arial"/>
                <a:ea typeface="Arial"/>
                <a:cs typeface="Arial"/>
                <a:sym typeface="Arial"/>
              </a:rPr>
              <a:t>Predict - The system applies the model to new data and makes a prediction based on previous examples. The programmer then measures how well it met the objective and continues to refine the system over time.</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450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Once the categories have been revealed, give students 3 minutes to create a brainstorm of types of Machine Learning.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This should be completed on large pieces of paper with board pens, but could be completed electronically if resources aren’t available.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The task can be completed as an independent or collaborative task, depending on the preference of the facilitator.</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035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Facilitator to describe the technology seen in the picture. Can students think of any other instances where this technology would be useful?</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Try to link to autonomous cars, robotics etc.</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sng" strike="noStrike" cap="none">
                <a:solidFill>
                  <a:schemeClr val="hlink"/>
                </a:solidFill>
                <a:latin typeface="Arial"/>
                <a:ea typeface="Arial"/>
                <a:cs typeface="Arial"/>
                <a:sym typeface="Arial"/>
                <a:hlinkClick r:id="rId3"/>
              </a:rPr>
              <a:t>Image</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028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Facilitator to describe speech recognition. Can students identify why this is useful? Where have they seen / used this already?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sng" strike="noStrike" cap="none">
                <a:solidFill>
                  <a:schemeClr val="hlink"/>
                </a:solidFill>
                <a:latin typeface="Arial"/>
                <a:ea typeface="Arial"/>
                <a:cs typeface="Arial"/>
                <a:sym typeface="Arial"/>
                <a:hlinkClick r:id="rId3"/>
              </a:rPr>
              <a:t>Image (left)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37300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Facilitator to describe Natural Language Understanding ML - where have students seen examples of this technology. Facilitator should give students the opportunity to explain their understanding of NLU</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sng" strike="noStrike" cap="none">
                <a:solidFill>
                  <a:schemeClr val="hlink"/>
                </a:solidFill>
                <a:latin typeface="Arial"/>
                <a:ea typeface="Arial"/>
                <a:cs typeface="Arial"/>
                <a:sym typeface="Arial"/>
                <a:hlinkClick r:id="rId3"/>
              </a:rPr>
              <a:t>Image</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1616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Facilitator to describe Personalised Recommendation ML. Can students describe any similar examples?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Discuss how the process of manually selecting recommendations would be a large task to do for lots of people. Emphasise efficiency of using Machine Learning.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sng" strike="noStrike" cap="none">
                <a:solidFill>
                  <a:schemeClr val="hlink"/>
                </a:solidFill>
                <a:latin typeface="Arial"/>
                <a:ea typeface="Arial"/>
                <a:cs typeface="Arial"/>
                <a:sym typeface="Arial"/>
                <a:hlinkClick r:id="rId3"/>
              </a:rPr>
              <a:t>Image</a:t>
            </a: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18893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ssion Header">
  <p:cSld name="CUSTOM">
    <p:bg>
      <p:bgPr>
        <a:solidFill>
          <a:srgbClr val="4885ED"/>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157750" y="3493525"/>
            <a:ext cx="1937226" cy="1454075"/>
          </a:xfrm>
          <a:prstGeom prst="rect">
            <a:avLst/>
          </a:prstGeom>
          <a:noFill/>
          <a:ln>
            <a:noFill/>
          </a:ln>
        </p:spPr>
      </p:pic>
      <p:sp>
        <p:nvSpPr>
          <p:cNvPr id="11" name="Google Shape;11;p2"/>
          <p:cNvSpPr txBox="1">
            <a:spLocks noGrp="1"/>
          </p:cNvSpPr>
          <p:nvPr>
            <p:ph type="title"/>
          </p:nvPr>
        </p:nvSpPr>
        <p:spPr>
          <a:xfrm>
            <a:off x="844213" y="808400"/>
            <a:ext cx="7443300" cy="12423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2800"/>
              <a:buFont typeface="Open Sans Light"/>
              <a:buNone/>
              <a:defRPr sz="4500" b="0" i="0" u="none" strike="noStrike" cap="none">
                <a:solidFill>
                  <a:srgbClr val="FFFFFF"/>
                </a:solidFill>
                <a:latin typeface="Roboto Light"/>
                <a:ea typeface="Roboto Light"/>
                <a:cs typeface="Roboto Light"/>
                <a:sym typeface="Roboto Light"/>
              </a:defRPr>
            </a:lvl1pPr>
            <a:lvl2pPr marR="0" lvl="1"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9pPr>
          </a:lstStyle>
          <a:p>
            <a:endParaRPr/>
          </a:p>
        </p:txBody>
      </p:sp>
      <p:sp>
        <p:nvSpPr>
          <p:cNvPr id="12" name="Google Shape;12;p2"/>
          <p:cNvSpPr txBox="1">
            <a:spLocks noGrp="1"/>
          </p:cNvSpPr>
          <p:nvPr>
            <p:ph type="subTitle" idx="1"/>
          </p:nvPr>
        </p:nvSpPr>
        <p:spPr>
          <a:xfrm>
            <a:off x="850338" y="2375313"/>
            <a:ext cx="7443300" cy="7098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chemeClr val="dk2"/>
              </a:buClr>
              <a:buSzPts val="1800"/>
              <a:buFont typeface="Open Sans Light"/>
              <a:buNone/>
              <a:defRPr sz="2800" b="0" i="0" u="none" strike="noStrike" cap="none">
                <a:solidFill>
                  <a:srgbClr val="FFFFFF"/>
                </a:solidFill>
                <a:latin typeface="Roboto Light"/>
                <a:ea typeface="Roboto Light"/>
                <a:cs typeface="Roboto Light"/>
                <a:sym typeface="Roboto Light"/>
              </a:defRPr>
            </a:lvl1pPr>
            <a:lvl2pPr marR="0" lvl="1" algn="ctr" rtl="0">
              <a:lnSpc>
                <a:spcPct val="115000"/>
              </a:lnSpc>
              <a:spcBef>
                <a:spcPts val="160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2pPr>
            <a:lvl3pPr marR="0" lvl="2" algn="ctr" rtl="0">
              <a:lnSpc>
                <a:spcPct val="115000"/>
              </a:lnSpc>
              <a:spcBef>
                <a:spcPts val="160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3pPr>
            <a:lvl4pPr marR="0" lvl="3" algn="ctr" rtl="0">
              <a:lnSpc>
                <a:spcPct val="115000"/>
              </a:lnSpc>
              <a:spcBef>
                <a:spcPts val="160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4pPr>
            <a:lvl5pPr marR="0" lvl="4" algn="ctr" rtl="0">
              <a:lnSpc>
                <a:spcPct val="115000"/>
              </a:lnSpc>
              <a:spcBef>
                <a:spcPts val="160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5pPr>
            <a:lvl6pPr marR="0" lvl="5" algn="ctr" rtl="0">
              <a:lnSpc>
                <a:spcPct val="115000"/>
              </a:lnSpc>
              <a:spcBef>
                <a:spcPts val="160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6pPr>
            <a:lvl7pPr marR="0" lvl="6" algn="ctr" rtl="0">
              <a:lnSpc>
                <a:spcPct val="115000"/>
              </a:lnSpc>
              <a:spcBef>
                <a:spcPts val="160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7pPr>
            <a:lvl8pPr marR="0" lvl="7" algn="ctr" rtl="0">
              <a:lnSpc>
                <a:spcPct val="115000"/>
              </a:lnSpc>
              <a:spcBef>
                <a:spcPts val="1600"/>
              </a:spcBef>
              <a:spcAft>
                <a:spcPts val="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8pPr>
            <a:lvl9pPr marR="0" lvl="8" algn="ctr" rtl="0">
              <a:lnSpc>
                <a:spcPct val="115000"/>
              </a:lnSpc>
              <a:spcBef>
                <a:spcPts val="1600"/>
              </a:spcBef>
              <a:spcAft>
                <a:spcPts val="1600"/>
              </a:spcAft>
              <a:buClr>
                <a:schemeClr val="dk2"/>
              </a:buClr>
              <a:buSzPts val="1400"/>
              <a:buFont typeface="Open Sans Light"/>
              <a:buNone/>
              <a:defRPr sz="1400" b="0" i="0" u="none" strike="noStrike" cap="none">
                <a:solidFill>
                  <a:schemeClr val="dk2"/>
                </a:solidFill>
                <a:latin typeface="Open Sans Light"/>
                <a:ea typeface="Open Sans Light"/>
                <a:cs typeface="Open Sans Light"/>
                <a:sym typeface="Open Sans Light"/>
              </a:defRPr>
            </a:lvl9pPr>
          </a:lstStyle>
          <a:p>
            <a:endParaRPr/>
          </a:p>
        </p:txBody>
      </p:sp>
      <p:pic>
        <p:nvPicPr>
          <p:cNvPr id="13" name="Google Shape;13;p2"/>
          <p:cNvPicPr preferRelativeResize="0"/>
          <p:nvPr/>
        </p:nvPicPr>
        <p:blipFill rotWithShape="1">
          <a:blip r:embed="rId3">
            <a:alphaModFix/>
          </a:blip>
          <a:srcRect/>
          <a:stretch/>
        </p:blipFill>
        <p:spPr>
          <a:xfrm>
            <a:off x="1592148" y="4456872"/>
            <a:ext cx="1414751" cy="391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Open Sans Light"/>
              <a:buNone/>
              <a:defRPr sz="4200" b="0" i="0" u="none" strike="noStrike" cap="none">
                <a:solidFill>
                  <a:schemeClr val="dk1"/>
                </a:solidFill>
                <a:latin typeface="Open Sans Light"/>
                <a:ea typeface="Open Sans Light"/>
                <a:cs typeface="Open Sans Light"/>
                <a:sym typeface="Open Sans Light"/>
              </a:defRPr>
            </a:lvl1pPr>
            <a:lvl2pPr marR="0" lvl="1" algn="ctr" rtl="0">
              <a:lnSpc>
                <a:spcPct val="100000"/>
              </a:lnSpc>
              <a:spcBef>
                <a:spcPts val="0"/>
              </a:spcBef>
              <a:spcAft>
                <a:spcPts val="0"/>
              </a:spcAft>
              <a:buClr>
                <a:schemeClr val="dk1"/>
              </a:buClr>
              <a:buSzPts val="4200"/>
              <a:buFont typeface="Open Sans Light"/>
              <a:buNone/>
              <a:defRPr sz="42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4200"/>
              <a:buFont typeface="Open Sans Light"/>
              <a:buNone/>
              <a:defRPr sz="42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4200"/>
              <a:buFont typeface="Open Sans Light"/>
              <a:buNone/>
              <a:defRPr sz="42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4200"/>
              <a:buFont typeface="Open Sans Light"/>
              <a:buNone/>
              <a:defRPr sz="42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4200"/>
              <a:buFont typeface="Open Sans Light"/>
              <a:buNone/>
              <a:defRPr sz="42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4200"/>
              <a:buFont typeface="Open Sans Light"/>
              <a:buNone/>
              <a:defRPr sz="42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4200"/>
              <a:buFont typeface="Open Sans Light"/>
              <a:buNone/>
              <a:defRPr sz="42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4200"/>
              <a:buFont typeface="Open Sans Light"/>
              <a:buNone/>
              <a:defRPr sz="4200" b="0" i="0" u="none" strike="noStrike" cap="none">
                <a:solidFill>
                  <a:schemeClr val="dk1"/>
                </a:solidFill>
                <a:latin typeface="Open Sans Light"/>
                <a:ea typeface="Open Sans Light"/>
                <a:cs typeface="Open Sans Light"/>
                <a:sym typeface="Open Sans Light"/>
              </a:defRPr>
            </a:lvl9pPr>
          </a:lstStyle>
          <a:p>
            <a:endParaRPr/>
          </a:p>
        </p:txBody>
      </p:sp>
      <p:sp>
        <p:nvSpPr>
          <p:cNvPr id="46" name="Google Shape;46;p1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Open Sans Light"/>
              <a:buNone/>
              <a:defRPr sz="2100" b="0" i="0" u="none" strike="noStrike" cap="none">
                <a:solidFill>
                  <a:schemeClr val="dk2"/>
                </a:solidFill>
                <a:latin typeface="Open Sans Light"/>
                <a:ea typeface="Open Sans Light"/>
                <a:cs typeface="Open Sans Light"/>
                <a:sym typeface="Open Sans Light"/>
              </a:defRPr>
            </a:lvl1pPr>
            <a:lvl2pPr marR="0" lvl="1" algn="ctr" rtl="0">
              <a:lnSpc>
                <a:spcPct val="100000"/>
              </a:lnSpc>
              <a:spcBef>
                <a:spcPts val="0"/>
              </a:spcBef>
              <a:spcAft>
                <a:spcPts val="0"/>
              </a:spcAft>
              <a:buClr>
                <a:schemeClr val="dk2"/>
              </a:buClr>
              <a:buSzPts val="2100"/>
              <a:buFont typeface="Open Sans Light"/>
              <a:buNone/>
              <a:defRPr sz="2100" b="0" i="0" u="none" strike="noStrike" cap="none">
                <a:solidFill>
                  <a:schemeClr val="dk2"/>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2"/>
              </a:buClr>
              <a:buSzPts val="2100"/>
              <a:buFont typeface="Open Sans Light"/>
              <a:buNone/>
              <a:defRPr sz="2100" b="0" i="0" u="none" strike="noStrike" cap="none">
                <a:solidFill>
                  <a:schemeClr val="dk2"/>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2"/>
              </a:buClr>
              <a:buSzPts val="2100"/>
              <a:buFont typeface="Open Sans Light"/>
              <a:buNone/>
              <a:defRPr sz="2100" b="0" i="0" u="none" strike="noStrike" cap="none">
                <a:solidFill>
                  <a:schemeClr val="dk2"/>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2"/>
              </a:buClr>
              <a:buSzPts val="2100"/>
              <a:buFont typeface="Open Sans Light"/>
              <a:buNone/>
              <a:defRPr sz="2100" b="0" i="0" u="none" strike="noStrike" cap="none">
                <a:solidFill>
                  <a:schemeClr val="dk2"/>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2"/>
              </a:buClr>
              <a:buSzPts val="2100"/>
              <a:buFont typeface="Open Sans Light"/>
              <a:buNone/>
              <a:defRPr sz="2100" b="0" i="0" u="none" strike="noStrike" cap="none">
                <a:solidFill>
                  <a:schemeClr val="dk2"/>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2"/>
              </a:buClr>
              <a:buSzPts val="2100"/>
              <a:buFont typeface="Open Sans Light"/>
              <a:buNone/>
              <a:defRPr sz="2100" b="0" i="0" u="none" strike="noStrike" cap="none">
                <a:solidFill>
                  <a:schemeClr val="dk2"/>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2"/>
              </a:buClr>
              <a:buSzPts val="2100"/>
              <a:buFont typeface="Open Sans Light"/>
              <a:buNone/>
              <a:defRPr sz="2100" b="0" i="0" u="none" strike="noStrike" cap="none">
                <a:solidFill>
                  <a:schemeClr val="dk2"/>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2"/>
              </a:buClr>
              <a:buSzPts val="2100"/>
              <a:buFont typeface="Open Sans Light"/>
              <a:buNone/>
              <a:defRPr sz="2100" b="0" i="0" u="none" strike="noStrike" cap="none">
                <a:solidFill>
                  <a:schemeClr val="dk2"/>
                </a:solidFill>
                <a:latin typeface="Open Sans Light"/>
                <a:ea typeface="Open Sans Light"/>
                <a:cs typeface="Open Sans Light"/>
                <a:sym typeface="Open Sans Light"/>
              </a:defRPr>
            </a:lvl9pPr>
          </a:lstStyle>
          <a:p>
            <a:endParaRPr/>
          </a:p>
        </p:txBody>
      </p:sp>
      <p:sp>
        <p:nvSpPr>
          <p:cNvPr id="47" name="Google Shape;47;p1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2pPr>
            <a:lvl3pPr marL="1371600" marR="0" lvl="2"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3pPr>
            <a:lvl4pPr marL="1828800" marR="0" lvl="3"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4pPr>
            <a:lvl5pPr marL="2286000" marR="0" lvl="4"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5pPr>
            <a:lvl6pPr marL="2743200" marR="0" lvl="5"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6pPr>
            <a:lvl7pPr marL="3200400" marR="0" lvl="6"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7pPr>
            <a:lvl8pPr marL="3657600" marR="0" lvl="7"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8pPr>
            <a:lvl9pPr marL="4114800" marR="0" lvl="8" indent="-317500" algn="l" rtl="0">
              <a:lnSpc>
                <a:spcPct val="115000"/>
              </a:lnSpc>
              <a:spcBef>
                <a:spcPts val="1600"/>
              </a:spcBef>
              <a:spcAft>
                <a:spcPts val="160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Open Sans Light"/>
              <a:buNone/>
              <a:defRPr sz="1800" b="0" i="0" u="none" strike="noStrike" cap="none">
                <a:solidFill>
                  <a:schemeClr val="dk2"/>
                </a:solidFill>
                <a:latin typeface="Open Sans Light"/>
                <a:ea typeface="Open Sans Light"/>
                <a:cs typeface="Open Sans Light"/>
                <a:sym typeface="Open Sans Light"/>
              </a:defRPr>
            </a:lvl1pPr>
          </a:lstStyle>
          <a:p>
            <a:endParaRPr/>
          </a:p>
        </p:txBody>
      </p:sp>
      <p:sp>
        <p:nvSpPr>
          <p:cNvPr id="51" name="Google Shape;5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Open Sans Light"/>
              <a:buNone/>
              <a:defRPr sz="12000" b="0" i="0" u="none" strike="noStrike" cap="none">
                <a:solidFill>
                  <a:schemeClr val="dk1"/>
                </a:solidFill>
                <a:latin typeface="Open Sans Light"/>
                <a:ea typeface="Open Sans Light"/>
                <a:cs typeface="Open Sans Light"/>
                <a:sym typeface="Open Sans Light"/>
              </a:defRPr>
            </a:lvl1pPr>
            <a:lvl2pPr marR="0" lvl="1" algn="ctr" rtl="0">
              <a:lnSpc>
                <a:spcPct val="100000"/>
              </a:lnSpc>
              <a:spcBef>
                <a:spcPts val="0"/>
              </a:spcBef>
              <a:spcAft>
                <a:spcPts val="0"/>
              </a:spcAft>
              <a:buClr>
                <a:schemeClr val="dk1"/>
              </a:buClr>
              <a:buSzPts val="12000"/>
              <a:buFont typeface="Open Sans Light"/>
              <a:buNone/>
              <a:defRPr sz="120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12000"/>
              <a:buFont typeface="Open Sans Light"/>
              <a:buNone/>
              <a:defRPr sz="120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12000"/>
              <a:buFont typeface="Open Sans Light"/>
              <a:buNone/>
              <a:defRPr sz="120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12000"/>
              <a:buFont typeface="Open Sans Light"/>
              <a:buNone/>
              <a:defRPr sz="120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12000"/>
              <a:buFont typeface="Open Sans Light"/>
              <a:buNone/>
              <a:defRPr sz="120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12000"/>
              <a:buFont typeface="Open Sans Light"/>
              <a:buNone/>
              <a:defRPr sz="120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12000"/>
              <a:buFont typeface="Open Sans Light"/>
              <a:buNone/>
              <a:defRPr sz="120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12000"/>
              <a:buFont typeface="Open Sans Light"/>
              <a:buNone/>
              <a:defRPr sz="12000" b="0" i="0" u="none" strike="noStrike" cap="none">
                <a:solidFill>
                  <a:schemeClr val="dk1"/>
                </a:solidFill>
                <a:latin typeface="Open Sans Light"/>
                <a:ea typeface="Open Sans Light"/>
                <a:cs typeface="Open Sans Light"/>
                <a:sym typeface="Open Sans Light"/>
              </a:defRPr>
            </a:lvl9pPr>
          </a:lstStyle>
          <a:p>
            <a:r>
              <a:t>xx%</a:t>
            </a:r>
          </a:p>
        </p:txBody>
      </p:sp>
      <p:sp>
        <p:nvSpPr>
          <p:cNvPr id="54" name="Google Shape;54;p1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1pPr>
            <a:lvl2pPr marL="914400" marR="0" lvl="1" indent="-317500" algn="ctr"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2pPr>
            <a:lvl3pPr marL="1371600" marR="0" lvl="2" indent="-317500" algn="ctr"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3pPr>
            <a:lvl4pPr marL="1828800" marR="0" lvl="3" indent="-317500" algn="ctr"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4pPr>
            <a:lvl5pPr marL="2286000" marR="0" lvl="4" indent="-317500" algn="ctr"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5pPr>
            <a:lvl6pPr marL="2743200" marR="0" lvl="5" indent="-317500" algn="ctr"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6pPr>
            <a:lvl7pPr marL="3200400" marR="0" lvl="6" indent="-317500" algn="ctr"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7pPr>
            <a:lvl8pPr marL="3657600" marR="0" lvl="7" indent="-317500" algn="ctr"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8pPr>
            <a:lvl9pPr marL="4114800" marR="0" lvl="8" indent="-317500" algn="ctr" rtl="0">
              <a:lnSpc>
                <a:spcPct val="115000"/>
              </a:lnSpc>
              <a:spcBef>
                <a:spcPts val="1600"/>
              </a:spcBef>
              <a:spcAft>
                <a:spcPts val="160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9pPr>
          </a:lstStyle>
          <a:p>
            <a:endParaRPr/>
          </a:p>
        </p:txBody>
      </p:sp>
      <p:sp>
        <p:nvSpPr>
          <p:cNvPr id="55" name="Google Shape;5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1pPr>
            <a:lvl2pPr marR="0" lvl="1"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2pPr>
            <a:lvl3pPr marL="1371600" marR="0" lvl="2"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3pPr>
            <a:lvl4pPr marL="1828800" marR="0" lvl="3"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4pPr>
            <a:lvl5pPr marL="2286000" marR="0" lvl="4"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5pPr>
            <a:lvl6pPr marL="2743200" marR="0" lvl="5"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6pPr>
            <a:lvl7pPr marL="3200400" marR="0" lvl="6"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7pPr>
            <a:lvl8pPr marL="3657600" marR="0" lvl="7"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8pPr>
            <a:lvl9pPr marL="4114800" marR="0" lvl="8" indent="-317500" algn="l" rtl="0">
              <a:lnSpc>
                <a:spcPct val="115000"/>
              </a:lnSpc>
              <a:spcBef>
                <a:spcPts val="1600"/>
              </a:spcBef>
              <a:spcAft>
                <a:spcPts val="160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Open Sans Light"/>
              <a:buNone/>
              <a:defRPr sz="5200" b="0" i="0" u="none" strike="noStrike" cap="none">
                <a:solidFill>
                  <a:schemeClr val="dk1"/>
                </a:solidFill>
                <a:latin typeface="Open Sans Light"/>
                <a:ea typeface="Open Sans Light"/>
                <a:cs typeface="Open Sans Light"/>
                <a:sym typeface="Open Sans Light"/>
              </a:defRPr>
            </a:lvl1pPr>
            <a:lvl2pPr marR="0" lvl="1" algn="ctr" rtl="0">
              <a:lnSpc>
                <a:spcPct val="100000"/>
              </a:lnSpc>
              <a:spcBef>
                <a:spcPts val="0"/>
              </a:spcBef>
              <a:spcAft>
                <a:spcPts val="0"/>
              </a:spcAft>
              <a:buClr>
                <a:schemeClr val="dk1"/>
              </a:buClr>
              <a:buSzPts val="5200"/>
              <a:buFont typeface="Open Sans Light"/>
              <a:buNone/>
              <a:defRPr sz="52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5200"/>
              <a:buFont typeface="Open Sans Light"/>
              <a:buNone/>
              <a:defRPr sz="52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5200"/>
              <a:buFont typeface="Open Sans Light"/>
              <a:buNone/>
              <a:defRPr sz="52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5200"/>
              <a:buFont typeface="Open Sans Light"/>
              <a:buNone/>
              <a:defRPr sz="52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5200"/>
              <a:buFont typeface="Open Sans Light"/>
              <a:buNone/>
              <a:defRPr sz="52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5200"/>
              <a:buFont typeface="Open Sans Light"/>
              <a:buNone/>
              <a:defRPr sz="52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5200"/>
              <a:buFont typeface="Open Sans Light"/>
              <a:buNone/>
              <a:defRPr sz="52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5200"/>
              <a:buFont typeface="Open Sans Light"/>
              <a:buNone/>
              <a:defRPr sz="5200" b="0" i="0" u="none" strike="noStrike" cap="none">
                <a:solidFill>
                  <a:schemeClr val="dk1"/>
                </a:solidFill>
                <a:latin typeface="Open Sans Light"/>
                <a:ea typeface="Open Sans Light"/>
                <a:cs typeface="Open Sans Light"/>
                <a:sym typeface="Open Sans Light"/>
              </a:defRPr>
            </a:lvl9pPr>
          </a:lstStyle>
          <a:p>
            <a:endParaRPr/>
          </a:p>
        </p:txBody>
      </p:sp>
      <p:sp>
        <p:nvSpPr>
          <p:cNvPr id="20" name="Google Shape;20;p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Open Sans Light"/>
              <a:buNone/>
              <a:defRPr sz="2800" b="0" i="0" u="none" strike="noStrike" cap="none">
                <a:solidFill>
                  <a:schemeClr val="dk2"/>
                </a:solidFill>
                <a:latin typeface="Open Sans Light"/>
                <a:ea typeface="Open Sans Light"/>
                <a:cs typeface="Open Sans Light"/>
                <a:sym typeface="Open Sans Light"/>
              </a:defRPr>
            </a:lvl1pPr>
            <a:lvl2pPr marR="0" lvl="1" algn="ctr" rtl="0">
              <a:lnSpc>
                <a:spcPct val="100000"/>
              </a:lnSpc>
              <a:spcBef>
                <a:spcPts val="0"/>
              </a:spcBef>
              <a:spcAft>
                <a:spcPts val="0"/>
              </a:spcAft>
              <a:buClr>
                <a:schemeClr val="dk2"/>
              </a:buClr>
              <a:buSzPts val="2800"/>
              <a:buFont typeface="Open Sans Light"/>
              <a:buNone/>
              <a:defRPr sz="2800" b="0" i="0" u="none" strike="noStrike" cap="none">
                <a:solidFill>
                  <a:schemeClr val="dk2"/>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2"/>
              </a:buClr>
              <a:buSzPts val="2800"/>
              <a:buFont typeface="Open Sans Light"/>
              <a:buNone/>
              <a:defRPr sz="2800" b="0" i="0" u="none" strike="noStrike" cap="none">
                <a:solidFill>
                  <a:schemeClr val="dk2"/>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2"/>
              </a:buClr>
              <a:buSzPts val="2800"/>
              <a:buFont typeface="Open Sans Light"/>
              <a:buNone/>
              <a:defRPr sz="2800" b="0" i="0" u="none" strike="noStrike" cap="none">
                <a:solidFill>
                  <a:schemeClr val="dk2"/>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2"/>
              </a:buClr>
              <a:buSzPts val="2800"/>
              <a:buFont typeface="Open Sans Light"/>
              <a:buNone/>
              <a:defRPr sz="2800" b="0" i="0" u="none" strike="noStrike" cap="none">
                <a:solidFill>
                  <a:schemeClr val="dk2"/>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2"/>
              </a:buClr>
              <a:buSzPts val="2800"/>
              <a:buFont typeface="Open Sans Light"/>
              <a:buNone/>
              <a:defRPr sz="2800" b="0" i="0" u="none" strike="noStrike" cap="none">
                <a:solidFill>
                  <a:schemeClr val="dk2"/>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2"/>
              </a:buClr>
              <a:buSzPts val="2800"/>
              <a:buFont typeface="Open Sans Light"/>
              <a:buNone/>
              <a:defRPr sz="2800" b="0" i="0" u="none" strike="noStrike" cap="none">
                <a:solidFill>
                  <a:schemeClr val="dk2"/>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2"/>
              </a:buClr>
              <a:buSzPts val="2800"/>
              <a:buFont typeface="Open Sans Light"/>
              <a:buNone/>
              <a:defRPr sz="2800" b="0" i="0" u="none" strike="noStrike" cap="none">
                <a:solidFill>
                  <a:schemeClr val="dk2"/>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2"/>
              </a:buClr>
              <a:buSzPts val="2800"/>
              <a:buFont typeface="Open Sans Light"/>
              <a:buNone/>
              <a:defRPr sz="2800" b="0" i="0" u="none" strike="noStrike" cap="none">
                <a:solidFill>
                  <a:schemeClr val="dk2"/>
                </a:solidFill>
                <a:latin typeface="Open Sans Light"/>
                <a:ea typeface="Open Sans Light"/>
                <a:cs typeface="Open Sans Light"/>
                <a:sym typeface="Open Sans Light"/>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CUSTOM_1">
    <p:bg>
      <p:bgPr>
        <a:solidFill>
          <a:srgbClr val="4885ED"/>
        </a:solidFill>
        <a:effectLst/>
      </p:bgPr>
    </p:bg>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3603375" y="3099200"/>
            <a:ext cx="1937226" cy="1454075"/>
          </a:xfrm>
          <a:prstGeom prst="rect">
            <a:avLst/>
          </a:prstGeom>
          <a:noFill/>
          <a:ln>
            <a:noFill/>
          </a:ln>
        </p:spPr>
      </p:pic>
      <p:sp>
        <p:nvSpPr>
          <p:cNvPr id="24" name="Google Shape;24;p5"/>
          <p:cNvSpPr txBox="1">
            <a:spLocks noGrp="1"/>
          </p:cNvSpPr>
          <p:nvPr>
            <p:ph type="title"/>
          </p:nvPr>
        </p:nvSpPr>
        <p:spPr>
          <a:xfrm>
            <a:off x="850338" y="1094325"/>
            <a:ext cx="7443300" cy="12423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2800"/>
              <a:buFont typeface="Open Sans Light"/>
              <a:buNone/>
              <a:defRPr sz="4500" b="0" i="0" u="none" strike="noStrike" cap="none">
                <a:solidFill>
                  <a:srgbClr val="FFFFFF"/>
                </a:solidFill>
                <a:latin typeface="Roboto Light"/>
                <a:ea typeface="Roboto Light"/>
                <a:cs typeface="Roboto Light"/>
                <a:sym typeface="Roboto Light"/>
              </a:defRPr>
            </a:lvl1pPr>
            <a:lvl2pPr marR="0" lvl="1"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1pPr>
            <a:lvl2pPr marR="0" lvl="1"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9pPr>
          </a:lstStyle>
          <a:p>
            <a:endParaRPr/>
          </a:p>
        </p:txBody>
      </p:sp>
      <p:sp>
        <p:nvSpPr>
          <p:cNvPr id="27" name="Google Shape;27;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1pPr>
            <a:lvl2pPr marL="914400" marR="0" lvl="1"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2pPr>
            <a:lvl3pPr marL="1371600" marR="0" lvl="2"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3pPr>
            <a:lvl4pPr marL="1828800" marR="0" lvl="3"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4pPr>
            <a:lvl5pPr marL="2286000" marR="0" lvl="4"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5pPr>
            <a:lvl6pPr marL="2743200" marR="0" lvl="5"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6pPr>
            <a:lvl7pPr marL="3200400" marR="0" lvl="6"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7pPr>
            <a:lvl8pPr marL="3657600" marR="0" lvl="7"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8pPr>
            <a:lvl9pPr marL="4114800" marR="0" lvl="8" indent="-304800" algn="l" rtl="0">
              <a:lnSpc>
                <a:spcPct val="115000"/>
              </a:lnSpc>
              <a:spcBef>
                <a:spcPts val="1600"/>
              </a:spcBef>
              <a:spcAft>
                <a:spcPts val="160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9pPr>
          </a:lstStyle>
          <a:p>
            <a:endParaRPr/>
          </a:p>
        </p:txBody>
      </p:sp>
      <p:sp>
        <p:nvSpPr>
          <p:cNvPr id="28" name="Google Shape;28;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1pPr>
            <a:lvl2pPr marL="914400" marR="0" lvl="1"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2pPr>
            <a:lvl3pPr marL="1371600" marR="0" lvl="2"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3pPr>
            <a:lvl4pPr marL="1828800" marR="0" lvl="3"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4pPr>
            <a:lvl5pPr marL="2286000" marR="0" lvl="4"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5pPr>
            <a:lvl6pPr marL="2743200" marR="0" lvl="5"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6pPr>
            <a:lvl7pPr marL="3200400" marR="0" lvl="6"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7pPr>
            <a:lvl8pPr marL="3657600" marR="0" lvl="7"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8pPr>
            <a:lvl9pPr marL="4114800" marR="0" lvl="8" indent="-304800" algn="l" rtl="0">
              <a:lnSpc>
                <a:spcPct val="115000"/>
              </a:lnSpc>
              <a:spcBef>
                <a:spcPts val="1600"/>
              </a:spcBef>
              <a:spcAft>
                <a:spcPts val="160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Open Sans Light"/>
              <a:buNone/>
              <a:defRPr sz="3600" b="0" i="0" u="none" strike="noStrike" cap="none">
                <a:solidFill>
                  <a:schemeClr val="dk1"/>
                </a:solidFill>
                <a:latin typeface="Open Sans Light"/>
                <a:ea typeface="Open Sans Light"/>
                <a:cs typeface="Open Sans Light"/>
                <a:sym typeface="Open Sans Light"/>
              </a:defRPr>
            </a:lvl1pPr>
            <a:lvl2pPr marR="0" lvl="1" algn="ctr" rtl="0">
              <a:lnSpc>
                <a:spcPct val="100000"/>
              </a:lnSpc>
              <a:spcBef>
                <a:spcPts val="0"/>
              </a:spcBef>
              <a:spcAft>
                <a:spcPts val="0"/>
              </a:spcAft>
              <a:buClr>
                <a:schemeClr val="dk1"/>
              </a:buClr>
              <a:buSzPts val="3600"/>
              <a:buFont typeface="Open Sans Light"/>
              <a:buNone/>
              <a:defRPr sz="3600" b="0" i="0" u="none" strike="noStrike" cap="none">
                <a:solidFill>
                  <a:schemeClr val="dk1"/>
                </a:solidFill>
                <a:latin typeface="Open Sans Light"/>
                <a:ea typeface="Open Sans Light"/>
                <a:cs typeface="Open Sans Light"/>
                <a:sym typeface="Open Sans Light"/>
              </a:defRPr>
            </a:lvl2pPr>
            <a:lvl3pPr marR="0" lvl="2" algn="ctr" rtl="0">
              <a:lnSpc>
                <a:spcPct val="100000"/>
              </a:lnSpc>
              <a:spcBef>
                <a:spcPts val="0"/>
              </a:spcBef>
              <a:spcAft>
                <a:spcPts val="0"/>
              </a:spcAft>
              <a:buClr>
                <a:schemeClr val="dk1"/>
              </a:buClr>
              <a:buSzPts val="3600"/>
              <a:buFont typeface="Open Sans Light"/>
              <a:buNone/>
              <a:defRPr sz="3600" b="0" i="0" u="none" strike="noStrike" cap="none">
                <a:solidFill>
                  <a:schemeClr val="dk1"/>
                </a:solidFill>
                <a:latin typeface="Open Sans Light"/>
                <a:ea typeface="Open Sans Light"/>
                <a:cs typeface="Open Sans Light"/>
                <a:sym typeface="Open Sans Light"/>
              </a:defRPr>
            </a:lvl3pPr>
            <a:lvl4pPr marR="0" lvl="3" algn="ctr" rtl="0">
              <a:lnSpc>
                <a:spcPct val="100000"/>
              </a:lnSpc>
              <a:spcBef>
                <a:spcPts val="0"/>
              </a:spcBef>
              <a:spcAft>
                <a:spcPts val="0"/>
              </a:spcAft>
              <a:buClr>
                <a:schemeClr val="dk1"/>
              </a:buClr>
              <a:buSzPts val="3600"/>
              <a:buFont typeface="Open Sans Light"/>
              <a:buNone/>
              <a:defRPr sz="3600" b="0" i="0" u="none" strike="noStrike" cap="none">
                <a:solidFill>
                  <a:schemeClr val="dk1"/>
                </a:solidFill>
                <a:latin typeface="Open Sans Light"/>
                <a:ea typeface="Open Sans Light"/>
                <a:cs typeface="Open Sans Light"/>
                <a:sym typeface="Open Sans Light"/>
              </a:defRPr>
            </a:lvl4pPr>
            <a:lvl5pPr marR="0" lvl="4" algn="ctr" rtl="0">
              <a:lnSpc>
                <a:spcPct val="100000"/>
              </a:lnSpc>
              <a:spcBef>
                <a:spcPts val="0"/>
              </a:spcBef>
              <a:spcAft>
                <a:spcPts val="0"/>
              </a:spcAft>
              <a:buClr>
                <a:schemeClr val="dk1"/>
              </a:buClr>
              <a:buSzPts val="3600"/>
              <a:buFont typeface="Open Sans Light"/>
              <a:buNone/>
              <a:defRPr sz="3600" b="0" i="0" u="none" strike="noStrike" cap="none">
                <a:solidFill>
                  <a:schemeClr val="dk1"/>
                </a:solidFill>
                <a:latin typeface="Open Sans Light"/>
                <a:ea typeface="Open Sans Light"/>
                <a:cs typeface="Open Sans Light"/>
                <a:sym typeface="Open Sans Light"/>
              </a:defRPr>
            </a:lvl5pPr>
            <a:lvl6pPr marR="0" lvl="5" algn="ctr" rtl="0">
              <a:lnSpc>
                <a:spcPct val="100000"/>
              </a:lnSpc>
              <a:spcBef>
                <a:spcPts val="0"/>
              </a:spcBef>
              <a:spcAft>
                <a:spcPts val="0"/>
              </a:spcAft>
              <a:buClr>
                <a:schemeClr val="dk1"/>
              </a:buClr>
              <a:buSzPts val="3600"/>
              <a:buFont typeface="Open Sans Light"/>
              <a:buNone/>
              <a:defRPr sz="3600" b="0" i="0" u="none" strike="noStrike" cap="none">
                <a:solidFill>
                  <a:schemeClr val="dk1"/>
                </a:solidFill>
                <a:latin typeface="Open Sans Light"/>
                <a:ea typeface="Open Sans Light"/>
                <a:cs typeface="Open Sans Light"/>
                <a:sym typeface="Open Sans Light"/>
              </a:defRPr>
            </a:lvl6pPr>
            <a:lvl7pPr marR="0" lvl="6" algn="ctr" rtl="0">
              <a:lnSpc>
                <a:spcPct val="100000"/>
              </a:lnSpc>
              <a:spcBef>
                <a:spcPts val="0"/>
              </a:spcBef>
              <a:spcAft>
                <a:spcPts val="0"/>
              </a:spcAft>
              <a:buClr>
                <a:schemeClr val="dk1"/>
              </a:buClr>
              <a:buSzPts val="3600"/>
              <a:buFont typeface="Open Sans Light"/>
              <a:buNone/>
              <a:defRPr sz="3600" b="0" i="0" u="none" strike="noStrike" cap="none">
                <a:solidFill>
                  <a:schemeClr val="dk1"/>
                </a:solidFill>
                <a:latin typeface="Open Sans Light"/>
                <a:ea typeface="Open Sans Light"/>
                <a:cs typeface="Open Sans Light"/>
                <a:sym typeface="Open Sans Light"/>
              </a:defRPr>
            </a:lvl7pPr>
            <a:lvl8pPr marR="0" lvl="7" algn="ctr" rtl="0">
              <a:lnSpc>
                <a:spcPct val="100000"/>
              </a:lnSpc>
              <a:spcBef>
                <a:spcPts val="0"/>
              </a:spcBef>
              <a:spcAft>
                <a:spcPts val="0"/>
              </a:spcAft>
              <a:buClr>
                <a:schemeClr val="dk1"/>
              </a:buClr>
              <a:buSzPts val="3600"/>
              <a:buFont typeface="Open Sans Light"/>
              <a:buNone/>
              <a:defRPr sz="3600" b="0" i="0" u="none" strike="noStrike" cap="none">
                <a:solidFill>
                  <a:schemeClr val="dk1"/>
                </a:solidFill>
                <a:latin typeface="Open Sans Light"/>
                <a:ea typeface="Open Sans Light"/>
                <a:cs typeface="Open Sans Light"/>
                <a:sym typeface="Open Sans Light"/>
              </a:defRPr>
            </a:lvl8pPr>
            <a:lvl9pPr marR="0" lvl="8" algn="ctr" rtl="0">
              <a:lnSpc>
                <a:spcPct val="100000"/>
              </a:lnSpc>
              <a:spcBef>
                <a:spcPts val="0"/>
              </a:spcBef>
              <a:spcAft>
                <a:spcPts val="0"/>
              </a:spcAft>
              <a:buClr>
                <a:schemeClr val="dk1"/>
              </a:buClr>
              <a:buSzPts val="3600"/>
              <a:buFont typeface="Open Sans Light"/>
              <a:buNone/>
              <a:defRPr sz="3600" b="0" i="0" u="none" strike="noStrike" cap="none">
                <a:solidFill>
                  <a:schemeClr val="dk1"/>
                </a:solidFill>
                <a:latin typeface="Open Sans Light"/>
                <a:ea typeface="Open Sans Light"/>
                <a:cs typeface="Open Sans Light"/>
                <a:sym typeface="Open Sans Light"/>
              </a:defRPr>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1pPr>
            <a:lvl2pPr marR="0" lvl="1"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Open Sans Light"/>
              <a:buNone/>
              <a:defRPr sz="2400" b="0" i="0" u="none" strike="noStrike" cap="none">
                <a:solidFill>
                  <a:schemeClr val="dk1"/>
                </a:solidFill>
                <a:latin typeface="Open Sans Light"/>
                <a:ea typeface="Open Sans Light"/>
                <a:cs typeface="Open Sans Light"/>
                <a:sym typeface="Open Sans Light"/>
              </a:defRPr>
            </a:lvl1pPr>
            <a:lvl2pPr marR="0" lvl="1" algn="l" rtl="0">
              <a:lnSpc>
                <a:spcPct val="100000"/>
              </a:lnSpc>
              <a:spcBef>
                <a:spcPts val="0"/>
              </a:spcBef>
              <a:spcAft>
                <a:spcPts val="0"/>
              </a:spcAft>
              <a:buClr>
                <a:schemeClr val="dk1"/>
              </a:buClr>
              <a:buSzPts val="2400"/>
              <a:buFont typeface="Open Sans Light"/>
              <a:buNone/>
              <a:defRPr sz="24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chemeClr val="dk1"/>
              </a:buClr>
              <a:buSzPts val="2400"/>
              <a:buFont typeface="Open Sans Light"/>
              <a:buNone/>
              <a:defRPr sz="24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chemeClr val="dk1"/>
              </a:buClr>
              <a:buSzPts val="2400"/>
              <a:buFont typeface="Open Sans Light"/>
              <a:buNone/>
              <a:defRPr sz="24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chemeClr val="dk1"/>
              </a:buClr>
              <a:buSzPts val="2400"/>
              <a:buFont typeface="Open Sans Light"/>
              <a:buNone/>
              <a:defRPr sz="24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dk1"/>
              </a:buClr>
              <a:buSzPts val="2400"/>
              <a:buFont typeface="Open Sans Light"/>
              <a:buNone/>
              <a:defRPr sz="24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dk1"/>
              </a:buClr>
              <a:buSzPts val="2400"/>
              <a:buFont typeface="Open Sans Light"/>
              <a:buNone/>
              <a:defRPr sz="24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dk1"/>
              </a:buClr>
              <a:buSzPts val="2400"/>
              <a:buFont typeface="Open Sans Light"/>
              <a:buNone/>
              <a:defRPr sz="24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dk1"/>
              </a:buClr>
              <a:buSzPts val="2400"/>
              <a:buFont typeface="Open Sans Light"/>
              <a:buNone/>
              <a:defRPr sz="2400" b="0" i="0" u="none" strike="noStrike" cap="none">
                <a:solidFill>
                  <a:schemeClr val="dk1"/>
                </a:solidFill>
                <a:latin typeface="Open Sans Light"/>
                <a:ea typeface="Open Sans Light"/>
                <a:cs typeface="Open Sans Light"/>
                <a:sym typeface="Open Sans Light"/>
              </a:defRPr>
            </a:lvl9pPr>
          </a:lstStyle>
          <a:p>
            <a:endParaRPr/>
          </a:p>
        </p:txBody>
      </p:sp>
      <p:sp>
        <p:nvSpPr>
          <p:cNvPr id="38" name="Google Shape;38;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1pPr>
            <a:lvl2pPr marL="914400" marR="0" lvl="1"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2pPr>
            <a:lvl3pPr marL="1371600" marR="0" lvl="2"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3pPr>
            <a:lvl4pPr marL="1828800" marR="0" lvl="3"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4pPr>
            <a:lvl5pPr marL="2286000" marR="0" lvl="4"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5pPr>
            <a:lvl6pPr marL="2743200" marR="0" lvl="5"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6pPr>
            <a:lvl7pPr marL="3200400" marR="0" lvl="6"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7pPr>
            <a:lvl8pPr marL="3657600" marR="0" lvl="7" indent="-304800" algn="l" rtl="0">
              <a:lnSpc>
                <a:spcPct val="115000"/>
              </a:lnSpc>
              <a:spcBef>
                <a:spcPts val="1600"/>
              </a:spcBef>
              <a:spcAft>
                <a:spcPts val="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8pPr>
            <a:lvl9pPr marL="4114800" marR="0" lvl="8" indent="-304800" algn="l" rtl="0">
              <a:lnSpc>
                <a:spcPct val="115000"/>
              </a:lnSpc>
              <a:spcBef>
                <a:spcPts val="1600"/>
              </a:spcBef>
              <a:spcAft>
                <a:spcPts val="1600"/>
              </a:spcAft>
              <a:buClr>
                <a:schemeClr val="dk2"/>
              </a:buClr>
              <a:buSzPts val="1200"/>
              <a:buFont typeface="Open Sans Light"/>
              <a:buChar char="■"/>
              <a:defRPr sz="1200" b="0" i="0" u="none" strike="noStrike" cap="none">
                <a:solidFill>
                  <a:schemeClr val="dk2"/>
                </a:solidFill>
                <a:latin typeface="Open Sans Light"/>
                <a:ea typeface="Open Sans Light"/>
                <a:cs typeface="Open Sans Light"/>
                <a:sym typeface="Open Sans Light"/>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Open Sans Light"/>
              <a:buNone/>
              <a:defRPr sz="4800" b="0" i="0" u="none" strike="noStrike" cap="none">
                <a:solidFill>
                  <a:schemeClr val="dk1"/>
                </a:solidFill>
                <a:latin typeface="Open Sans Light"/>
                <a:ea typeface="Open Sans Light"/>
                <a:cs typeface="Open Sans Light"/>
                <a:sym typeface="Open Sans Light"/>
              </a:defRPr>
            </a:lvl1pPr>
            <a:lvl2pPr marR="0" lvl="1" algn="l" rtl="0">
              <a:lnSpc>
                <a:spcPct val="100000"/>
              </a:lnSpc>
              <a:spcBef>
                <a:spcPts val="0"/>
              </a:spcBef>
              <a:spcAft>
                <a:spcPts val="0"/>
              </a:spcAft>
              <a:buClr>
                <a:schemeClr val="dk1"/>
              </a:buClr>
              <a:buSzPts val="4800"/>
              <a:buFont typeface="Open Sans Light"/>
              <a:buNone/>
              <a:defRPr sz="4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chemeClr val="dk1"/>
              </a:buClr>
              <a:buSzPts val="4800"/>
              <a:buFont typeface="Open Sans Light"/>
              <a:buNone/>
              <a:defRPr sz="4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chemeClr val="dk1"/>
              </a:buClr>
              <a:buSzPts val="4800"/>
              <a:buFont typeface="Open Sans Light"/>
              <a:buNone/>
              <a:defRPr sz="4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chemeClr val="dk1"/>
              </a:buClr>
              <a:buSzPts val="4800"/>
              <a:buFont typeface="Open Sans Light"/>
              <a:buNone/>
              <a:defRPr sz="4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dk1"/>
              </a:buClr>
              <a:buSzPts val="4800"/>
              <a:buFont typeface="Open Sans Light"/>
              <a:buNone/>
              <a:defRPr sz="4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dk1"/>
              </a:buClr>
              <a:buSzPts val="4800"/>
              <a:buFont typeface="Open Sans Light"/>
              <a:buNone/>
              <a:defRPr sz="4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dk1"/>
              </a:buClr>
              <a:buSzPts val="4800"/>
              <a:buFont typeface="Open Sans Light"/>
              <a:buNone/>
              <a:defRPr sz="4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dk1"/>
              </a:buClr>
              <a:buSzPts val="4800"/>
              <a:buFont typeface="Open Sans Light"/>
              <a:buNone/>
              <a:defRPr sz="4800" b="0" i="0" u="none" strike="noStrike" cap="none">
                <a:solidFill>
                  <a:schemeClr val="dk1"/>
                </a:solidFill>
                <a:latin typeface="Open Sans Light"/>
                <a:ea typeface="Open Sans Light"/>
                <a:cs typeface="Open Sans Light"/>
                <a:sym typeface="Open Sans Light"/>
              </a:defRPr>
            </a:lvl9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1pPr>
            <a:lvl2pPr marR="0" lvl="1"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dk1"/>
              </a:buClr>
              <a:buSzPts val="2800"/>
              <a:buFont typeface="Open Sans Light"/>
              <a:buNone/>
              <a:defRPr sz="2800" b="0" i="0" u="none" strike="noStrike" cap="none">
                <a:solidFill>
                  <a:schemeClr val="dk1"/>
                </a:solidFill>
                <a:latin typeface="Open Sans Light"/>
                <a:ea typeface="Open Sans Light"/>
                <a:cs typeface="Open Sans Light"/>
                <a:sym typeface="Open Sans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Open Sans Light"/>
              <a:buChar char="●"/>
              <a:defRPr sz="1800" b="0" i="0" u="none" strike="noStrike" cap="none">
                <a:solidFill>
                  <a:schemeClr val="dk2"/>
                </a:solidFill>
                <a:latin typeface="Open Sans Light"/>
                <a:ea typeface="Open Sans Light"/>
                <a:cs typeface="Open Sans Light"/>
                <a:sym typeface="Open Sans Light"/>
              </a:defRPr>
            </a:lvl1pPr>
            <a:lvl2pPr marL="914400" marR="0" lvl="1"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2pPr>
            <a:lvl3pPr marL="1371600" marR="0" lvl="2"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3pPr>
            <a:lvl4pPr marL="1828800" marR="0" lvl="3"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4pPr>
            <a:lvl5pPr marL="2286000" marR="0" lvl="4"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5pPr>
            <a:lvl6pPr marL="2743200" marR="0" lvl="5"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6pPr>
            <a:lvl7pPr marL="3200400" marR="0" lvl="6"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7pPr>
            <a:lvl8pPr marL="3657600" marR="0" lvl="7" indent="-317500" algn="l" rtl="0">
              <a:lnSpc>
                <a:spcPct val="115000"/>
              </a:lnSpc>
              <a:spcBef>
                <a:spcPts val="1600"/>
              </a:spcBef>
              <a:spcAft>
                <a:spcPts val="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8pPr>
            <a:lvl9pPr marL="4114800" marR="0" lvl="8" indent="-317500" algn="l" rtl="0">
              <a:lnSpc>
                <a:spcPct val="115000"/>
              </a:lnSpc>
              <a:spcBef>
                <a:spcPts val="1600"/>
              </a:spcBef>
              <a:spcAft>
                <a:spcPts val="1600"/>
              </a:spcAft>
              <a:buClr>
                <a:schemeClr val="dk2"/>
              </a:buClr>
              <a:buSzPts val="1400"/>
              <a:buFont typeface="Open Sans Light"/>
              <a:buChar char="■"/>
              <a:defRPr sz="1400" b="0" i="0" u="none" strike="noStrike" cap="none">
                <a:solidFill>
                  <a:schemeClr val="dk2"/>
                </a:solidFill>
                <a:latin typeface="Open Sans Light"/>
                <a:ea typeface="Open Sans Light"/>
                <a:cs typeface="Open Sans Light"/>
                <a:sym typeface="Open Sans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loud.google.com/vision/"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cloud.google.com/speech/"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cloud.google.com/natural-languag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50338" y="1475325"/>
            <a:ext cx="7443300" cy="124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Open Sans Light"/>
              <a:buNone/>
            </a:pPr>
            <a:r>
              <a:rPr lang="en" sz="3800" b="1">
                <a:solidFill>
                  <a:srgbClr val="F3F3F3"/>
                </a:solidFill>
                <a:latin typeface="Slabo 27px"/>
                <a:ea typeface="Slabo 27px"/>
                <a:cs typeface="Slabo 27px"/>
                <a:sym typeface="Slabo 27px"/>
              </a:rPr>
              <a:t>Ideathon</a:t>
            </a:r>
            <a:endParaRPr sz="3800" b="0" i="0" u="none" strike="noStrike" cap="none">
              <a:solidFill>
                <a:srgbClr val="D9D9D9"/>
              </a:solidFill>
              <a:latin typeface="Roboto Light"/>
              <a:ea typeface="Roboto Light"/>
              <a:cs typeface="Roboto Light"/>
              <a:sym typeface="Roboto Light"/>
            </a:endParaRPr>
          </a:p>
          <a:p>
            <a:pPr marL="0" marR="0" lvl="0" indent="0" algn="ctr" rtl="0">
              <a:lnSpc>
                <a:spcPct val="100000"/>
              </a:lnSpc>
              <a:spcBef>
                <a:spcPts val="0"/>
              </a:spcBef>
              <a:spcAft>
                <a:spcPts val="0"/>
              </a:spcAft>
              <a:buClr>
                <a:schemeClr val="dk1"/>
              </a:buClr>
              <a:buSzPts val="2800"/>
              <a:buFont typeface="Open Sans Light"/>
              <a:buNone/>
            </a:pPr>
            <a:endParaRPr sz="4500" b="0" i="0" u="none" strike="noStrike" cap="none">
              <a:solidFill>
                <a:srgbClr val="D9D9D9"/>
              </a:solidFill>
              <a:latin typeface="Roboto Light"/>
              <a:ea typeface="Roboto Light"/>
              <a:cs typeface="Roboto Light"/>
              <a:sym typeface="Roboto Light"/>
            </a:endParaRPr>
          </a:p>
        </p:txBody>
      </p:sp>
      <p:sp>
        <p:nvSpPr>
          <p:cNvPr id="63" name="Google Shape;63;p15"/>
          <p:cNvSpPr txBox="1">
            <a:spLocks noGrp="1"/>
          </p:cNvSpPr>
          <p:nvPr>
            <p:ph type="subTitle" idx="4294967295"/>
          </p:nvPr>
        </p:nvSpPr>
        <p:spPr>
          <a:xfrm>
            <a:off x="850338" y="1994313"/>
            <a:ext cx="7443300" cy="709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2"/>
              </a:buClr>
              <a:buSzPts val="1800"/>
              <a:buFont typeface="Open Sans Light"/>
              <a:buNone/>
            </a:pPr>
            <a:r>
              <a:rPr lang="en" sz="2000" i="1">
                <a:solidFill>
                  <a:srgbClr val="D9D9D9"/>
                </a:solidFill>
              </a:rPr>
              <a:t>The Marathon of Ideas</a:t>
            </a:r>
            <a:endParaRPr sz="2000" i="1" u="none" strike="noStrike" cap="none">
              <a:solidFill>
                <a:srgbClr val="D9D9D9"/>
              </a:solidFill>
            </a:endParaRPr>
          </a:p>
        </p:txBody>
      </p:sp>
      <p:pic>
        <p:nvPicPr>
          <p:cNvPr id="64" name="Google Shape;64;p15"/>
          <p:cNvPicPr preferRelativeResize="0"/>
          <p:nvPr/>
        </p:nvPicPr>
        <p:blipFill>
          <a:blip r:embed="rId3">
            <a:alphaModFix/>
          </a:blip>
          <a:stretch>
            <a:fillRect/>
          </a:stretch>
        </p:blipFill>
        <p:spPr>
          <a:xfrm>
            <a:off x="7169325" y="4323525"/>
            <a:ext cx="1800399" cy="62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aphicFrame>
        <p:nvGraphicFramePr>
          <p:cNvPr id="182" name="Google Shape;182;p24"/>
          <p:cNvGraphicFramePr/>
          <p:nvPr/>
        </p:nvGraphicFramePr>
        <p:xfrm>
          <a:off x="1024525" y="1170375"/>
          <a:ext cx="5607750" cy="472410"/>
        </p:xfrm>
        <a:graphic>
          <a:graphicData uri="http://schemas.openxmlformats.org/drawingml/2006/table">
            <a:tbl>
              <a:tblPr>
                <a:noFill/>
                <a:tableStyleId>{09A3C0ED-98D6-4FF4-95B0-76B972B7E2D5}</a:tableStyleId>
              </a:tblPr>
              <a:tblGrid>
                <a:gridCol w="5607750"/>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Alphabetizing a list of song titles</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r>
            </a:tbl>
          </a:graphicData>
        </a:graphic>
      </p:graphicFrame>
      <p:graphicFrame>
        <p:nvGraphicFramePr>
          <p:cNvPr id="183" name="Google Shape;183;p24"/>
          <p:cNvGraphicFramePr/>
          <p:nvPr/>
        </p:nvGraphicFramePr>
        <p:xfrm>
          <a:off x="1024525" y="1635899"/>
          <a:ext cx="5607750" cy="472410"/>
        </p:xfrm>
        <a:graphic>
          <a:graphicData uri="http://schemas.openxmlformats.org/drawingml/2006/table">
            <a:tbl>
              <a:tblPr>
                <a:noFill/>
                <a:tableStyleId>{09A3C0ED-98D6-4FF4-95B0-76B972B7E2D5}</a:tableStyleId>
              </a:tblPr>
              <a:tblGrid>
                <a:gridCol w="5607750"/>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Ranking web search results</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84" name="Google Shape;184;p24"/>
          <p:cNvGraphicFramePr/>
          <p:nvPr/>
        </p:nvGraphicFramePr>
        <p:xfrm>
          <a:off x="1024525" y="2111669"/>
          <a:ext cx="5607750" cy="472410"/>
        </p:xfrm>
        <a:graphic>
          <a:graphicData uri="http://schemas.openxmlformats.org/drawingml/2006/table">
            <a:tbl>
              <a:tblPr>
                <a:noFill/>
                <a:tableStyleId>{09A3C0ED-98D6-4FF4-95B0-76B972B7E2D5}</a:tableStyleId>
              </a:tblPr>
              <a:tblGrid>
                <a:gridCol w="5607750"/>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Predicting housing prices from location data</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85" name="Google Shape;185;p24"/>
          <p:cNvGraphicFramePr/>
          <p:nvPr/>
        </p:nvGraphicFramePr>
        <p:xfrm>
          <a:off x="1024525" y="2587439"/>
          <a:ext cx="5607750" cy="472410"/>
        </p:xfrm>
        <a:graphic>
          <a:graphicData uri="http://schemas.openxmlformats.org/drawingml/2006/table">
            <a:tbl>
              <a:tblPr>
                <a:noFill/>
                <a:tableStyleId>{09A3C0ED-98D6-4FF4-95B0-76B972B7E2D5}</a:tableStyleId>
              </a:tblPr>
              <a:tblGrid>
                <a:gridCol w="5607750"/>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Processing online payments</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86" name="Google Shape;186;p24"/>
          <p:cNvGraphicFramePr/>
          <p:nvPr/>
        </p:nvGraphicFramePr>
        <p:xfrm>
          <a:off x="1025646" y="3059046"/>
          <a:ext cx="5607750" cy="472410"/>
        </p:xfrm>
        <a:graphic>
          <a:graphicData uri="http://schemas.openxmlformats.org/drawingml/2006/table">
            <a:tbl>
              <a:tblPr>
                <a:noFill/>
                <a:tableStyleId>{09A3C0ED-98D6-4FF4-95B0-76B972B7E2D5}</a:tableStyleId>
              </a:tblPr>
              <a:tblGrid>
                <a:gridCol w="5607750"/>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Recognizing an object in an image</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87" name="Google Shape;187;p24"/>
          <p:cNvGraphicFramePr/>
          <p:nvPr/>
        </p:nvGraphicFramePr>
        <p:xfrm>
          <a:off x="1025646" y="3527052"/>
          <a:ext cx="5607750" cy="472410"/>
        </p:xfrm>
        <a:graphic>
          <a:graphicData uri="http://schemas.openxmlformats.org/drawingml/2006/table">
            <a:tbl>
              <a:tblPr>
                <a:noFill/>
                <a:tableStyleId>{09A3C0ED-98D6-4FF4-95B0-76B972B7E2D5}</a:tableStyleId>
              </a:tblPr>
              <a:tblGrid>
                <a:gridCol w="5607750"/>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Creating a computer player for an Xs Os game.</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88" name="Google Shape;188;p24"/>
          <p:cNvGraphicFramePr/>
          <p:nvPr/>
        </p:nvGraphicFramePr>
        <p:xfrm>
          <a:off x="1025646" y="3995058"/>
          <a:ext cx="5607750" cy="472410"/>
        </p:xfrm>
        <a:graphic>
          <a:graphicData uri="http://schemas.openxmlformats.org/drawingml/2006/table">
            <a:tbl>
              <a:tblPr>
                <a:noFill/>
                <a:tableStyleId>{09A3C0ED-98D6-4FF4-95B0-76B972B7E2D5}</a:tableStyleId>
              </a:tblPr>
              <a:tblGrid>
                <a:gridCol w="5607750"/>
              </a:tblGrid>
              <a:tr h="381000">
                <a:tc>
                  <a:txBody>
                    <a:bodyPr/>
                    <a:lstStyle/>
                    <a:p>
                      <a:pPr marL="0" marR="0" lvl="0" indent="0" algn="l"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Creating a computer player for a chess game.</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B w="9525" cap="flat" cmpd="sng">
                      <a:solidFill>
                        <a:srgbClr val="9E9E9E">
                          <a:alpha val="0"/>
                        </a:srgbClr>
                      </a:solidFill>
                      <a:prstDash val="solid"/>
                      <a:round/>
                      <a:headEnd type="none" w="sm" len="sm"/>
                      <a:tailEnd type="none" w="sm" len="sm"/>
                    </a:lnB>
                  </a:tcPr>
                </a:tc>
              </a:tr>
            </a:tbl>
          </a:graphicData>
        </a:graphic>
      </p:graphicFrame>
      <p:graphicFrame>
        <p:nvGraphicFramePr>
          <p:cNvPr id="189" name="Google Shape;189;p24"/>
          <p:cNvGraphicFramePr/>
          <p:nvPr/>
        </p:nvGraphicFramePr>
        <p:xfrm>
          <a:off x="6634510" y="1170375"/>
          <a:ext cx="1631250" cy="472410"/>
        </p:xfrm>
        <a:graphic>
          <a:graphicData uri="http://schemas.openxmlformats.org/drawingml/2006/table">
            <a:tbl>
              <a:tblPr>
                <a:noFill/>
                <a:tableStyleId>{09A3C0ED-98D6-4FF4-95B0-76B972B7E2D5}</a:tableStyleId>
              </a:tblPr>
              <a:tblGrid>
                <a:gridCol w="1631250"/>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Not ML</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r>
            </a:tbl>
          </a:graphicData>
        </a:graphic>
      </p:graphicFrame>
      <p:graphicFrame>
        <p:nvGraphicFramePr>
          <p:cNvPr id="190" name="Google Shape;190;p24"/>
          <p:cNvGraphicFramePr/>
          <p:nvPr/>
        </p:nvGraphicFramePr>
        <p:xfrm>
          <a:off x="6634510" y="1635899"/>
          <a:ext cx="1631250" cy="472410"/>
        </p:xfrm>
        <a:graphic>
          <a:graphicData uri="http://schemas.openxmlformats.org/drawingml/2006/table">
            <a:tbl>
              <a:tblPr>
                <a:noFill/>
                <a:tableStyleId>{09A3C0ED-98D6-4FF4-95B0-76B972B7E2D5}</a:tableStyleId>
              </a:tblPr>
              <a:tblGrid>
                <a:gridCol w="1631250"/>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Both</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91" name="Google Shape;191;p24"/>
          <p:cNvGraphicFramePr/>
          <p:nvPr/>
        </p:nvGraphicFramePr>
        <p:xfrm>
          <a:off x="6634510" y="2111669"/>
          <a:ext cx="1631250" cy="472410"/>
        </p:xfrm>
        <a:graphic>
          <a:graphicData uri="http://schemas.openxmlformats.org/drawingml/2006/table">
            <a:tbl>
              <a:tblPr>
                <a:noFill/>
                <a:tableStyleId>{09A3C0ED-98D6-4FF4-95B0-76B972B7E2D5}</a:tableStyleId>
              </a:tblPr>
              <a:tblGrid>
                <a:gridCol w="1631250"/>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ML</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92" name="Google Shape;192;p24"/>
          <p:cNvGraphicFramePr/>
          <p:nvPr/>
        </p:nvGraphicFramePr>
        <p:xfrm>
          <a:off x="6634510" y="2587439"/>
          <a:ext cx="1631250" cy="472410"/>
        </p:xfrm>
        <a:graphic>
          <a:graphicData uri="http://schemas.openxmlformats.org/drawingml/2006/table">
            <a:tbl>
              <a:tblPr>
                <a:noFill/>
                <a:tableStyleId>{09A3C0ED-98D6-4FF4-95B0-76B972B7E2D5}</a:tableStyleId>
              </a:tblPr>
              <a:tblGrid>
                <a:gridCol w="1631250"/>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Not ML</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93" name="Google Shape;193;p24"/>
          <p:cNvGraphicFramePr/>
          <p:nvPr/>
        </p:nvGraphicFramePr>
        <p:xfrm>
          <a:off x="6635630" y="3059046"/>
          <a:ext cx="1631250" cy="472410"/>
        </p:xfrm>
        <a:graphic>
          <a:graphicData uri="http://schemas.openxmlformats.org/drawingml/2006/table">
            <a:tbl>
              <a:tblPr>
                <a:noFill/>
                <a:tableStyleId>{09A3C0ED-98D6-4FF4-95B0-76B972B7E2D5}</a:tableStyleId>
              </a:tblPr>
              <a:tblGrid>
                <a:gridCol w="1631250"/>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ML</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94" name="Google Shape;194;p24"/>
          <p:cNvGraphicFramePr/>
          <p:nvPr/>
        </p:nvGraphicFramePr>
        <p:xfrm>
          <a:off x="6635630" y="3527052"/>
          <a:ext cx="1631250" cy="472410"/>
        </p:xfrm>
        <a:graphic>
          <a:graphicData uri="http://schemas.openxmlformats.org/drawingml/2006/table">
            <a:tbl>
              <a:tblPr>
                <a:noFill/>
                <a:tableStyleId>{09A3C0ED-98D6-4FF4-95B0-76B972B7E2D5}</a:tableStyleId>
              </a:tblPr>
              <a:tblGrid>
                <a:gridCol w="1631250"/>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Not ML</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r>
            </a:tbl>
          </a:graphicData>
        </a:graphic>
      </p:graphicFrame>
      <p:graphicFrame>
        <p:nvGraphicFramePr>
          <p:cNvPr id="195" name="Google Shape;195;p24"/>
          <p:cNvGraphicFramePr/>
          <p:nvPr/>
        </p:nvGraphicFramePr>
        <p:xfrm>
          <a:off x="6635630" y="3995058"/>
          <a:ext cx="1631250" cy="472410"/>
        </p:xfrm>
        <a:graphic>
          <a:graphicData uri="http://schemas.openxmlformats.org/drawingml/2006/table">
            <a:tbl>
              <a:tblPr>
                <a:noFill/>
                <a:tableStyleId>{09A3C0ED-98D6-4FF4-95B0-76B972B7E2D5}</a:tableStyleId>
              </a:tblPr>
              <a:tblGrid>
                <a:gridCol w="1631250"/>
              </a:tblGrid>
              <a:tr h="381000">
                <a:tc>
                  <a:txBody>
                    <a:bodyPr/>
                    <a:lstStyle/>
                    <a:p>
                      <a:pPr marL="0" marR="0" lvl="0" indent="0" algn="ctr" rtl="0">
                        <a:lnSpc>
                          <a:spcPct val="100000"/>
                        </a:lnSpc>
                        <a:spcBef>
                          <a:spcPts val="0"/>
                        </a:spcBef>
                        <a:spcAft>
                          <a:spcPts val="0"/>
                        </a:spcAft>
                        <a:buClr>
                          <a:srgbClr val="000000"/>
                        </a:buClr>
                        <a:buSzPts val="1900"/>
                        <a:buFont typeface="Arial"/>
                        <a:buNone/>
                      </a:pPr>
                      <a:r>
                        <a:rPr lang="en" sz="1900" u="none" strike="noStrike" cap="none">
                          <a:latin typeface="Open Sans"/>
                          <a:ea typeface="Open Sans"/>
                          <a:cs typeface="Open Sans"/>
                          <a:sym typeface="Open Sans"/>
                        </a:rPr>
                        <a:t>Both</a:t>
                      </a:r>
                      <a:endParaRPr sz="1900" u="none" strike="noStrike" cap="none">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B w="9525" cap="flat" cmpd="sng">
                      <a:solidFill>
                        <a:srgbClr val="9E9E9E">
                          <a:alpha val="0"/>
                        </a:srgbClr>
                      </a:solidFill>
                      <a:prstDash val="solid"/>
                      <a:round/>
                      <a:headEnd type="none" w="sm" len="sm"/>
                      <a:tailEnd type="none" w="sm" len="sm"/>
                    </a:lnB>
                  </a:tcPr>
                </a:tc>
              </a:tr>
            </a:tbl>
          </a:graphicData>
        </a:graphic>
      </p:graphicFrame>
      <p:sp>
        <p:nvSpPr>
          <p:cNvPr id="196" name="Google Shape;196;p24"/>
          <p:cNvSpPr/>
          <p:nvPr/>
        </p:nvSpPr>
        <p:spPr>
          <a:xfrm>
            <a:off x="-2450" y="0"/>
            <a:ext cx="9144000" cy="1170375"/>
          </a:xfrm>
          <a:prstGeom prst="flowChartOffpageConnector">
            <a:avLst/>
          </a:prstGeom>
          <a:solidFill>
            <a:srgbClr val="4885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When to use ML?</a:t>
            </a:r>
            <a:endParaRPr sz="3000" b="0" i="0" u="none" strike="noStrike" cap="none">
              <a:solidFill>
                <a:srgbClr val="FFFFFF"/>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Effect transition="in" filter="fade">
                                      <p:cBhvr>
                                        <p:cTn id="12" dur="1000"/>
                                        <p:tgtEl>
                                          <p:spTgt spid="1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fade">
                                      <p:cBhvr>
                                        <p:cTn id="17" dur="1000"/>
                                        <p:tgtEl>
                                          <p:spTgt spid="1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0"/>
                                        </p:tgtEl>
                                        <p:attrNameLst>
                                          <p:attrName>style.visibility</p:attrName>
                                        </p:attrNameLst>
                                      </p:cBhvr>
                                      <p:to>
                                        <p:strVal val="visible"/>
                                      </p:to>
                                    </p:set>
                                    <p:animEffect transition="in" filter="fade">
                                      <p:cBhvr>
                                        <p:cTn id="22" dur="1000"/>
                                        <p:tgtEl>
                                          <p:spTgt spid="19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4"/>
                                        </p:tgtEl>
                                        <p:attrNameLst>
                                          <p:attrName>style.visibility</p:attrName>
                                        </p:attrNameLst>
                                      </p:cBhvr>
                                      <p:to>
                                        <p:strVal val="visible"/>
                                      </p:to>
                                    </p:set>
                                    <p:animEffect transition="in" filter="fade">
                                      <p:cBhvr>
                                        <p:cTn id="27" dur="1000"/>
                                        <p:tgtEl>
                                          <p:spTgt spid="18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1"/>
                                        </p:tgtEl>
                                        <p:attrNameLst>
                                          <p:attrName>style.visibility</p:attrName>
                                        </p:attrNameLst>
                                      </p:cBhvr>
                                      <p:to>
                                        <p:strVal val="visible"/>
                                      </p:to>
                                    </p:set>
                                    <p:animEffect transition="in" filter="fade">
                                      <p:cBhvr>
                                        <p:cTn id="32" dur="1000"/>
                                        <p:tgtEl>
                                          <p:spTgt spid="1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5"/>
                                        </p:tgtEl>
                                        <p:attrNameLst>
                                          <p:attrName>style.visibility</p:attrName>
                                        </p:attrNameLst>
                                      </p:cBhvr>
                                      <p:to>
                                        <p:strVal val="visible"/>
                                      </p:to>
                                    </p:set>
                                    <p:animEffect transition="in" filter="fade">
                                      <p:cBhvr>
                                        <p:cTn id="37" dur="1000"/>
                                        <p:tgtEl>
                                          <p:spTgt spid="18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fade">
                                      <p:cBhvr>
                                        <p:cTn id="42" dur="1000"/>
                                        <p:tgtEl>
                                          <p:spTgt spid="19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6"/>
                                        </p:tgtEl>
                                        <p:attrNameLst>
                                          <p:attrName>style.visibility</p:attrName>
                                        </p:attrNameLst>
                                      </p:cBhvr>
                                      <p:to>
                                        <p:strVal val="visible"/>
                                      </p:to>
                                    </p:set>
                                    <p:animEffect transition="in" filter="fade">
                                      <p:cBhvr>
                                        <p:cTn id="47" dur="1000"/>
                                        <p:tgtEl>
                                          <p:spTgt spid="18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3"/>
                                        </p:tgtEl>
                                        <p:attrNameLst>
                                          <p:attrName>style.visibility</p:attrName>
                                        </p:attrNameLst>
                                      </p:cBhvr>
                                      <p:to>
                                        <p:strVal val="visible"/>
                                      </p:to>
                                    </p:set>
                                    <p:animEffect transition="in" filter="fade">
                                      <p:cBhvr>
                                        <p:cTn id="52" dur="1000"/>
                                        <p:tgtEl>
                                          <p:spTgt spid="19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7"/>
                                        </p:tgtEl>
                                        <p:attrNameLst>
                                          <p:attrName>style.visibility</p:attrName>
                                        </p:attrNameLst>
                                      </p:cBhvr>
                                      <p:to>
                                        <p:strVal val="visible"/>
                                      </p:to>
                                    </p:set>
                                    <p:animEffect transition="in" filter="fade">
                                      <p:cBhvr>
                                        <p:cTn id="57" dur="1000"/>
                                        <p:tgtEl>
                                          <p:spTgt spid="18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1000"/>
                                        <p:tgtEl>
                                          <p:spTgt spid="19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8"/>
                                        </p:tgtEl>
                                        <p:attrNameLst>
                                          <p:attrName>style.visibility</p:attrName>
                                        </p:attrNameLst>
                                      </p:cBhvr>
                                      <p:to>
                                        <p:strVal val="visible"/>
                                      </p:to>
                                    </p:set>
                                    <p:animEffect transition="in" filter="fade">
                                      <p:cBhvr>
                                        <p:cTn id="67" dur="1000"/>
                                        <p:tgtEl>
                                          <p:spTgt spid="18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95"/>
                                        </p:tgtEl>
                                        <p:attrNameLst>
                                          <p:attrName>style.visibility</p:attrName>
                                        </p:attrNameLst>
                                      </p:cBhvr>
                                      <p:to>
                                        <p:strVal val="visible"/>
                                      </p:to>
                                    </p:set>
                                    <p:animEffect transition="in" filter="fade">
                                      <p:cBhvr>
                                        <p:cTn id="72"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5"/>
          <p:cNvPicPr preferRelativeResize="0"/>
          <p:nvPr/>
        </p:nvPicPr>
        <p:blipFill rotWithShape="1">
          <a:blip r:embed="rId3">
            <a:alphaModFix/>
          </a:blip>
          <a:srcRect/>
          <a:stretch/>
        </p:blipFill>
        <p:spPr>
          <a:xfrm>
            <a:off x="76200" y="1426350"/>
            <a:ext cx="5686999" cy="2979751"/>
          </a:xfrm>
          <a:prstGeom prst="rect">
            <a:avLst/>
          </a:prstGeom>
          <a:noFill/>
          <a:ln w="28575" cap="flat" cmpd="sng">
            <a:solidFill>
              <a:srgbClr val="000000"/>
            </a:solidFill>
            <a:prstDash val="solid"/>
            <a:round/>
            <a:headEnd type="none" w="sm" len="sm"/>
            <a:tailEnd type="none" w="sm" len="sm"/>
          </a:ln>
        </p:spPr>
      </p:pic>
      <p:sp>
        <p:nvSpPr>
          <p:cNvPr id="202" name="Google Shape;202;p25"/>
          <p:cNvSpPr txBox="1"/>
          <p:nvPr/>
        </p:nvSpPr>
        <p:spPr>
          <a:xfrm>
            <a:off x="3677825" y="433600"/>
            <a:ext cx="5207100" cy="5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999999"/>
              </a:solidFill>
              <a:latin typeface="Arial"/>
              <a:ea typeface="Arial"/>
              <a:cs typeface="Arial"/>
              <a:sym typeface="Arial"/>
            </a:endParaRPr>
          </a:p>
        </p:txBody>
      </p:sp>
      <p:pic>
        <p:nvPicPr>
          <p:cNvPr id="203" name="Google Shape;203;p25"/>
          <p:cNvPicPr preferRelativeResize="0"/>
          <p:nvPr/>
        </p:nvPicPr>
        <p:blipFill rotWithShape="1">
          <a:blip r:embed="rId4">
            <a:alphaModFix/>
          </a:blip>
          <a:srcRect/>
          <a:stretch/>
        </p:blipFill>
        <p:spPr>
          <a:xfrm>
            <a:off x="3928075" y="2636650"/>
            <a:ext cx="5139725" cy="2430650"/>
          </a:xfrm>
          <a:prstGeom prst="rect">
            <a:avLst/>
          </a:prstGeom>
          <a:noFill/>
          <a:ln w="28575" cap="flat" cmpd="sng">
            <a:solidFill>
              <a:srgbClr val="000000"/>
            </a:solidFill>
            <a:prstDash val="solid"/>
            <a:round/>
            <a:headEnd type="none" w="sm" len="sm"/>
            <a:tailEnd type="none" w="sm" len="sm"/>
          </a:ln>
        </p:spPr>
      </p:pic>
      <p:sp>
        <p:nvSpPr>
          <p:cNvPr id="204" name="Google Shape;204;p25"/>
          <p:cNvSpPr/>
          <p:nvPr/>
        </p:nvSpPr>
        <p:spPr>
          <a:xfrm>
            <a:off x="-2450" y="0"/>
            <a:ext cx="9144000" cy="976425"/>
          </a:xfrm>
          <a:prstGeom prst="flowChartOffpageConnector">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Demo: Vision API</a:t>
            </a:r>
            <a:endParaRPr sz="3000" b="0" i="0" u="none" strike="noStrike" cap="none">
              <a:solidFill>
                <a:srgbClr val="FFFFFF"/>
              </a:solidFill>
              <a:latin typeface="Oswald"/>
              <a:ea typeface="Oswald"/>
              <a:cs typeface="Oswald"/>
              <a:sym typeface="Oswald"/>
            </a:endParaRPr>
          </a:p>
        </p:txBody>
      </p:sp>
      <p:sp>
        <p:nvSpPr>
          <p:cNvPr id="205" name="Google Shape;205;p25"/>
          <p:cNvSpPr txBox="1"/>
          <p:nvPr/>
        </p:nvSpPr>
        <p:spPr>
          <a:xfrm>
            <a:off x="2902250" y="888225"/>
            <a:ext cx="3996900" cy="425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sng" strike="noStrike" cap="none">
                <a:solidFill>
                  <a:schemeClr val="hlink"/>
                </a:solidFill>
                <a:latin typeface="Arial"/>
                <a:ea typeface="Arial"/>
                <a:cs typeface="Arial"/>
                <a:sym typeface="Arial"/>
                <a:hlinkClick r:id="rId5"/>
              </a:rPr>
              <a:t>cloud.google.com/vision/</a:t>
            </a:r>
            <a:endParaRPr sz="2400" b="0" i="0" u="none" strike="noStrike" cap="none">
              <a:solidFill>
                <a:srgbClr val="999999"/>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6"/>
          <p:cNvSpPr txBox="1"/>
          <p:nvPr/>
        </p:nvSpPr>
        <p:spPr>
          <a:xfrm>
            <a:off x="2666850" y="976425"/>
            <a:ext cx="3810300" cy="48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sng" strike="noStrike" cap="none">
                <a:solidFill>
                  <a:schemeClr val="hlink"/>
                </a:solidFill>
                <a:latin typeface="Arial"/>
                <a:ea typeface="Arial"/>
                <a:cs typeface="Arial"/>
                <a:sym typeface="Arial"/>
                <a:hlinkClick r:id="rId3"/>
              </a:rPr>
              <a:t>cloud.google.com/speech/</a:t>
            </a:r>
            <a:endParaRPr sz="2400" b="0" i="0" u="none" strike="noStrike" cap="none">
              <a:solidFill>
                <a:srgbClr val="999999"/>
              </a:solidFill>
              <a:latin typeface="Arial"/>
              <a:ea typeface="Arial"/>
              <a:cs typeface="Arial"/>
              <a:sym typeface="Arial"/>
            </a:endParaRPr>
          </a:p>
        </p:txBody>
      </p:sp>
      <p:pic>
        <p:nvPicPr>
          <p:cNvPr id="211" name="Google Shape;211;p26"/>
          <p:cNvPicPr preferRelativeResize="0"/>
          <p:nvPr/>
        </p:nvPicPr>
        <p:blipFill rotWithShape="1">
          <a:blip r:embed="rId4">
            <a:alphaModFix/>
          </a:blip>
          <a:srcRect/>
          <a:stretch/>
        </p:blipFill>
        <p:spPr>
          <a:xfrm>
            <a:off x="953400" y="1506775"/>
            <a:ext cx="7505474" cy="3502550"/>
          </a:xfrm>
          <a:prstGeom prst="rect">
            <a:avLst/>
          </a:prstGeom>
          <a:noFill/>
          <a:ln w="28575" cap="flat" cmpd="sng">
            <a:solidFill>
              <a:srgbClr val="000000"/>
            </a:solidFill>
            <a:prstDash val="solid"/>
            <a:round/>
            <a:headEnd type="none" w="sm" len="sm"/>
            <a:tailEnd type="none" w="sm" len="sm"/>
          </a:ln>
        </p:spPr>
      </p:pic>
      <p:sp>
        <p:nvSpPr>
          <p:cNvPr id="212" name="Google Shape;212;p26"/>
          <p:cNvSpPr/>
          <p:nvPr/>
        </p:nvSpPr>
        <p:spPr>
          <a:xfrm>
            <a:off x="-2450" y="0"/>
            <a:ext cx="9144000" cy="976425"/>
          </a:xfrm>
          <a:prstGeom prst="flowChartOffpageConnector">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Demo: Speech API</a:t>
            </a:r>
            <a:endParaRPr sz="3000" b="0" i="0" u="none" strike="noStrike" cap="none">
              <a:solidFill>
                <a:srgbClr val="FFFFFF"/>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1788625" y="1115488"/>
            <a:ext cx="5400000" cy="5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sng" strike="noStrike" cap="none">
                <a:solidFill>
                  <a:schemeClr val="hlink"/>
                </a:solidFill>
                <a:latin typeface="Open Sans"/>
                <a:ea typeface="Open Sans"/>
                <a:cs typeface="Open Sans"/>
                <a:sym typeface="Open Sans"/>
                <a:hlinkClick r:id="rId3"/>
              </a:rPr>
              <a:t>cloud.google.com/natural-language/</a:t>
            </a:r>
            <a:endParaRPr sz="2400" b="0" i="0" u="none" strike="noStrike" cap="none">
              <a:solidFill>
                <a:srgbClr val="999999"/>
              </a:solidFill>
              <a:latin typeface="Open Sans"/>
              <a:ea typeface="Open Sans"/>
              <a:cs typeface="Open Sans"/>
              <a:sym typeface="Open Sans"/>
            </a:endParaRPr>
          </a:p>
        </p:txBody>
      </p:sp>
      <p:pic>
        <p:nvPicPr>
          <p:cNvPr id="218" name="Google Shape;218;p27"/>
          <p:cNvPicPr preferRelativeResize="0"/>
          <p:nvPr/>
        </p:nvPicPr>
        <p:blipFill rotWithShape="1">
          <a:blip r:embed="rId4">
            <a:alphaModFix/>
          </a:blip>
          <a:srcRect/>
          <a:stretch/>
        </p:blipFill>
        <p:spPr>
          <a:xfrm>
            <a:off x="1408700" y="1679800"/>
            <a:ext cx="6058930" cy="3256675"/>
          </a:xfrm>
          <a:prstGeom prst="rect">
            <a:avLst/>
          </a:prstGeom>
          <a:noFill/>
          <a:ln w="28575" cap="flat" cmpd="sng">
            <a:solidFill>
              <a:srgbClr val="000000"/>
            </a:solidFill>
            <a:prstDash val="solid"/>
            <a:round/>
            <a:headEnd type="none" w="sm" len="sm"/>
            <a:tailEnd type="none" w="sm" len="sm"/>
          </a:ln>
        </p:spPr>
      </p:pic>
      <p:sp>
        <p:nvSpPr>
          <p:cNvPr id="219" name="Google Shape;219;p27"/>
          <p:cNvSpPr/>
          <p:nvPr/>
        </p:nvSpPr>
        <p:spPr>
          <a:xfrm>
            <a:off x="-2450" y="0"/>
            <a:ext cx="9144000" cy="976425"/>
          </a:xfrm>
          <a:prstGeom prst="flowChartOffpageConnector">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Demo: Natural Language Understanding API</a:t>
            </a:r>
            <a:endParaRPr sz="3000" b="0" i="0" u="none" strike="noStrike" cap="none">
              <a:solidFill>
                <a:srgbClr val="FFFFFF"/>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aphicFrame>
        <p:nvGraphicFramePr>
          <p:cNvPr id="224" name="Google Shape;224;p28"/>
          <p:cNvGraphicFramePr/>
          <p:nvPr/>
        </p:nvGraphicFramePr>
        <p:xfrm>
          <a:off x="348125" y="1080125"/>
          <a:ext cx="8599975" cy="4125695"/>
        </p:xfrm>
        <a:graphic>
          <a:graphicData uri="http://schemas.openxmlformats.org/drawingml/2006/table">
            <a:tbl>
              <a:tblPr>
                <a:noFill/>
                <a:tableStyleId>{09A3C0ED-98D6-4FF4-95B0-76B972B7E2D5}</a:tableStyleId>
              </a:tblPr>
              <a:tblGrid>
                <a:gridCol w="4768325"/>
                <a:gridCol w="1035975"/>
                <a:gridCol w="1008650"/>
                <a:gridCol w="1787025"/>
              </a:tblGrid>
              <a:tr h="468275">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t>Application</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t>Vision</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t>Speech</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t>Natural Language</a:t>
                      </a:r>
                      <a:endParaRPr sz="1400" b="1" u="none" strike="noStrike" cap="none"/>
                    </a:p>
                  </a:txBody>
                  <a:tcPr marL="91425" marR="91425" marT="91425" marB="91425"/>
                </a:tc>
              </a:tr>
              <a:tr h="4682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Identifying which images in an album of an event contain happy people, so these can be uploaded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r>
              <a:tr h="558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Analysing tweets about a new product to get immediate data on what people think</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r>
              <a:tr h="4682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Identifying in real time if a caller to a radio show has used inappropriate language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r>
              <a:tr h="4682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dk1"/>
                          </a:solidFill>
                        </a:rPr>
                        <a:t>Searching through a library of scanned book images to find mentions of Machine Learning</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r>
              <a:tr h="4682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Providing music recommendations based on the songs the user has been listening to recently</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r>
              <a:tr h="4682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chemeClr val="dk1"/>
                          </a:solidFill>
                        </a:rPr>
                        <a:t>Using voice control to tell a phone to take a group photo, and retake if anyone has their eyes closed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r>
            </a:tbl>
          </a:graphicData>
        </a:graphic>
      </p:graphicFrame>
      <p:pic>
        <p:nvPicPr>
          <p:cNvPr id="225" name="Google Shape;225;p28"/>
          <p:cNvPicPr preferRelativeResize="0"/>
          <p:nvPr/>
        </p:nvPicPr>
        <p:blipFill rotWithShape="1">
          <a:blip r:embed="rId3">
            <a:alphaModFix/>
          </a:blip>
          <a:srcRect/>
          <a:stretch/>
        </p:blipFill>
        <p:spPr>
          <a:xfrm>
            <a:off x="5301750" y="1561725"/>
            <a:ext cx="500386" cy="572700"/>
          </a:xfrm>
          <a:prstGeom prst="rect">
            <a:avLst/>
          </a:prstGeom>
          <a:noFill/>
          <a:ln>
            <a:noFill/>
          </a:ln>
        </p:spPr>
      </p:pic>
      <p:pic>
        <p:nvPicPr>
          <p:cNvPr id="226" name="Google Shape;226;p28"/>
          <p:cNvPicPr preferRelativeResize="0"/>
          <p:nvPr/>
        </p:nvPicPr>
        <p:blipFill rotWithShape="1">
          <a:blip r:embed="rId3">
            <a:alphaModFix/>
          </a:blip>
          <a:srcRect/>
          <a:stretch/>
        </p:blipFill>
        <p:spPr>
          <a:xfrm>
            <a:off x="7775575" y="2134425"/>
            <a:ext cx="500386" cy="572700"/>
          </a:xfrm>
          <a:prstGeom prst="rect">
            <a:avLst/>
          </a:prstGeom>
          <a:noFill/>
          <a:ln>
            <a:noFill/>
          </a:ln>
        </p:spPr>
      </p:pic>
      <p:pic>
        <p:nvPicPr>
          <p:cNvPr id="227" name="Google Shape;227;p28"/>
          <p:cNvPicPr preferRelativeResize="0"/>
          <p:nvPr/>
        </p:nvPicPr>
        <p:blipFill rotWithShape="1">
          <a:blip r:embed="rId3">
            <a:alphaModFix/>
          </a:blip>
          <a:srcRect/>
          <a:stretch/>
        </p:blipFill>
        <p:spPr>
          <a:xfrm>
            <a:off x="5354075" y="4558150"/>
            <a:ext cx="500386" cy="572700"/>
          </a:xfrm>
          <a:prstGeom prst="rect">
            <a:avLst/>
          </a:prstGeom>
          <a:noFill/>
          <a:ln>
            <a:noFill/>
          </a:ln>
        </p:spPr>
      </p:pic>
      <p:pic>
        <p:nvPicPr>
          <p:cNvPr id="228" name="Google Shape;228;p28"/>
          <p:cNvPicPr preferRelativeResize="0"/>
          <p:nvPr/>
        </p:nvPicPr>
        <p:blipFill rotWithShape="1">
          <a:blip r:embed="rId3">
            <a:alphaModFix/>
          </a:blip>
          <a:srcRect/>
          <a:stretch/>
        </p:blipFill>
        <p:spPr>
          <a:xfrm>
            <a:off x="6353050" y="4587400"/>
            <a:ext cx="500386" cy="572700"/>
          </a:xfrm>
          <a:prstGeom prst="rect">
            <a:avLst/>
          </a:prstGeom>
          <a:noFill/>
          <a:ln>
            <a:noFill/>
          </a:ln>
        </p:spPr>
      </p:pic>
      <p:pic>
        <p:nvPicPr>
          <p:cNvPr id="229" name="Google Shape;229;p28"/>
          <p:cNvPicPr preferRelativeResize="0"/>
          <p:nvPr/>
        </p:nvPicPr>
        <p:blipFill rotWithShape="1">
          <a:blip r:embed="rId3">
            <a:alphaModFix/>
          </a:blip>
          <a:srcRect/>
          <a:stretch/>
        </p:blipFill>
        <p:spPr>
          <a:xfrm>
            <a:off x="6353050" y="2775825"/>
            <a:ext cx="500386" cy="572700"/>
          </a:xfrm>
          <a:prstGeom prst="rect">
            <a:avLst/>
          </a:prstGeom>
          <a:noFill/>
          <a:ln>
            <a:noFill/>
          </a:ln>
        </p:spPr>
      </p:pic>
      <p:pic>
        <p:nvPicPr>
          <p:cNvPr id="230" name="Google Shape;230;p28"/>
          <p:cNvPicPr preferRelativeResize="0"/>
          <p:nvPr/>
        </p:nvPicPr>
        <p:blipFill rotWithShape="1">
          <a:blip r:embed="rId3">
            <a:alphaModFix/>
          </a:blip>
          <a:srcRect/>
          <a:stretch/>
        </p:blipFill>
        <p:spPr>
          <a:xfrm>
            <a:off x="5426900" y="3348525"/>
            <a:ext cx="500386" cy="572700"/>
          </a:xfrm>
          <a:prstGeom prst="rect">
            <a:avLst/>
          </a:prstGeom>
          <a:noFill/>
          <a:ln>
            <a:noFill/>
          </a:ln>
        </p:spPr>
      </p:pic>
      <p:pic>
        <p:nvPicPr>
          <p:cNvPr id="231" name="Google Shape;231;p28"/>
          <p:cNvPicPr preferRelativeResize="0"/>
          <p:nvPr/>
        </p:nvPicPr>
        <p:blipFill rotWithShape="1">
          <a:blip r:embed="rId3">
            <a:alphaModFix/>
          </a:blip>
          <a:srcRect/>
          <a:stretch/>
        </p:blipFill>
        <p:spPr>
          <a:xfrm>
            <a:off x="7775575" y="3348525"/>
            <a:ext cx="500386" cy="572700"/>
          </a:xfrm>
          <a:prstGeom prst="rect">
            <a:avLst/>
          </a:prstGeom>
          <a:noFill/>
          <a:ln>
            <a:noFill/>
          </a:ln>
        </p:spPr>
      </p:pic>
      <p:sp>
        <p:nvSpPr>
          <p:cNvPr id="232" name="Google Shape;232;p28"/>
          <p:cNvSpPr/>
          <p:nvPr/>
        </p:nvSpPr>
        <p:spPr>
          <a:xfrm>
            <a:off x="294675" y="4587250"/>
            <a:ext cx="8838900" cy="66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8"/>
          <p:cNvSpPr/>
          <p:nvPr/>
        </p:nvSpPr>
        <p:spPr>
          <a:xfrm>
            <a:off x="247175" y="3965850"/>
            <a:ext cx="8838900" cy="66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8"/>
          <p:cNvSpPr/>
          <p:nvPr/>
        </p:nvSpPr>
        <p:spPr>
          <a:xfrm>
            <a:off x="218475" y="3388325"/>
            <a:ext cx="8838900" cy="66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8"/>
          <p:cNvSpPr/>
          <p:nvPr/>
        </p:nvSpPr>
        <p:spPr>
          <a:xfrm>
            <a:off x="218475" y="2786663"/>
            <a:ext cx="8838900" cy="66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8"/>
          <p:cNvSpPr/>
          <p:nvPr/>
        </p:nvSpPr>
        <p:spPr>
          <a:xfrm>
            <a:off x="305100" y="2164575"/>
            <a:ext cx="8838900" cy="66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8"/>
          <p:cNvSpPr/>
          <p:nvPr/>
        </p:nvSpPr>
        <p:spPr>
          <a:xfrm>
            <a:off x="400400" y="1569575"/>
            <a:ext cx="4696500" cy="572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8"/>
          <p:cNvSpPr/>
          <p:nvPr/>
        </p:nvSpPr>
        <p:spPr>
          <a:xfrm>
            <a:off x="-2450" y="0"/>
            <a:ext cx="9144000" cy="970850"/>
          </a:xfrm>
          <a:prstGeom prst="flowChartOffpageConnector">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Which CloudML APIs could each application use?</a:t>
            </a:r>
            <a:endParaRPr sz="3000" b="0" i="0" u="none" strike="noStrike" cap="none">
              <a:solidFill>
                <a:srgbClr val="FFFFFF"/>
              </a:solidFill>
              <a:latin typeface="Oswald"/>
              <a:ea typeface="Oswald"/>
              <a:cs typeface="Oswald"/>
              <a:sym typeface="Oswa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37"/>
                                        </p:tgtEl>
                                      </p:cBhvr>
                                    </p:animEffect>
                                    <p:set>
                                      <p:cBhvr>
                                        <p:cTn id="7" dur="1" fill="hold">
                                          <p:stCondLst>
                                            <p:cond delay="1000"/>
                                          </p:stCondLst>
                                        </p:cTn>
                                        <p:tgtEl>
                                          <p:spTgt spid="2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gtEl>
                                        <p:attrNameLst>
                                          <p:attrName>style.visibility</p:attrName>
                                        </p:attrNameLst>
                                      </p:cBhvr>
                                      <p:to>
                                        <p:strVal val="visible"/>
                                      </p:to>
                                    </p:set>
                                    <p:animEffect transition="in" filter="fade">
                                      <p:cBhvr>
                                        <p:cTn id="12" dur="1000"/>
                                        <p:tgtEl>
                                          <p:spTgt spid="2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236"/>
                                        </p:tgtEl>
                                      </p:cBhvr>
                                    </p:animEffect>
                                    <p:set>
                                      <p:cBhvr>
                                        <p:cTn id="17" dur="1" fill="hold">
                                          <p:stCondLst>
                                            <p:cond delay="1000"/>
                                          </p:stCondLst>
                                        </p:cTn>
                                        <p:tgtEl>
                                          <p:spTgt spid="23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6"/>
                                        </p:tgtEl>
                                        <p:attrNameLst>
                                          <p:attrName>style.visibility</p:attrName>
                                        </p:attrNameLst>
                                      </p:cBhvr>
                                      <p:to>
                                        <p:strVal val="visible"/>
                                      </p:to>
                                    </p:set>
                                    <p:animEffect transition="in" filter="fade">
                                      <p:cBhvr>
                                        <p:cTn id="22" dur="1000"/>
                                        <p:tgtEl>
                                          <p:spTgt spid="2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235"/>
                                        </p:tgtEl>
                                      </p:cBhvr>
                                    </p:animEffect>
                                    <p:set>
                                      <p:cBhvr>
                                        <p:cTn id="27" dur="1" fill="hold">
                                          <p:stCondLst>
                                            <p:cond delay="1000"/>
                                          </p:stCondLst>
                                        </p:cTn>
                                        <p:tgtEl>
                                          <p:spTgt spid="23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1000"/>
                                        <p:tgtEl>
                                          <p:spTgt spid="2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1000"/>
                                        <p:tgtEl>
                                          <p:spTgt spid="234"/>
                                        </p:tgtEl>
                                      </p:cBhvr>
                                    </p:animEffect>
                                    <p:set>
                                      <p:cBhvr>
                                        <p:cTn id="37" dur="1" fill="hold">
                                          <p:stCondLst>
                                            <p:cond delay="1000"/>
                                          </p:stCondLst>
                                        </p:cTn>
                                        <p:tgtEl>
                                          <p:spTgt spid="23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0"/>
                                        </p:tgtEl>
                                        <p:attrNameLst>
                                          <p:attrName>style.visibility</p:attrName>
                                        </p:attrNameLst>
                                      </p:cBhvr>
                                      <p:to>
                                        <p:strVal val="visible"/>
                                      </p:to>
                                    </p:set>
                                    <p:animEffect transition="in" filter="fade">
                                      <p:cBhvr>
                                        <p:cTn id="42" dur="1000"/>
                                        <p:tgtEl>
                                          <p:spTgt spid="230"/>
                                        </p:tgtEl>
                                      </p:cBhvr>
                                    </p:animEffect>
                                  </p:childTnLst>
                                </p:cTn>
                              </p:par>
                              <p:par>
                                <p:cTn id="43" presetID="10" presetClass="entr" presetSubtype="0" fill="hold" nodeType="withEffect">
                                  <p:stCondLst>
                                    <p:cond delay="0"/>
                                  </p:stCondLst>
                                  <p:childTnLst>
                                    <p:set>
                                      <p:cBhvr>
                                        <p:cTn id="44" dur="1" fill="hold">
                                          <p:stCondLst>
                                            <p:cond delay="0"/>
                                          </p:stCondLst>
                                        </p:cTn>
                                        <p:tgtEl>
                                          <p:spTgt spid="231"/>
                                        </p:tgtEl>
                                        <p:attrNameLst>
                                          <p:attrName>style.visibility</p:attrName>
                                        </p:attrNameLst>
                                      </p:cBhvr>
                                      <p:to>
                                        <p:strVal val="visible"/>
                                      </p:to>
                                    </p:set>
                                    <p:animEffect transition="in" filter="fade">
                                      <p:cBhvr>
                                        <p:cTn id="45" dur="1000"/>
                                        <p:tgtEl>
                                          <p:spTgt spid="2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1000"/>
                                        <p:tgtEl>
                                          <p:spTgt spid="233"/>
                                        </p:tgtEl>
                                      </p:cBhvr>
                                    </p:animEffect>
                                    <p:set>
                                      <p:cBhvr>
                                        <p:cTn id="50" dur="1" fill="hold">
                                          <p:stCondLst>
                                            <p:cond delay="1000"/>
                                          </p:stCondLst>
                                        </p:cTn>
                                        <p:tgtEl>
                                          <p:spTgt spid="23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1000"/>
                                        <p:tgtEl>
                                          <p:spTgt spid="232"/>
                                        </p:tgtEl>
                                      </p:cBhvr>
                                    </p:animEffect>
                                    <p:set>
                                      <p:cBhvr>
                                        <p:cTn id="55" dur="1" fill="hold">
                                          <p:stCondLst>
                                            <p:cond delay="1000"/>
                                          </p:stCondLst>
                                        </p:cTn>
                                        <p:tgtEl>
                                          <p:spTgt spid="23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27"/>
                                        </p:tgtEl>
                                        <p:attrNameLst>
                                          <p:attrName>style.visibility</p:attrName>
                                        </p:attrNameLst>
                                      </p:cBhvr>
                                      <p:to>
                                        <p:strVal val="visible"/>
                                      </p:to>
                                    </p:set>
                                    <p:animEffect transition="in" filter="fade">
                                      <p:cBhvr>
                                        <p:cTn id="60" dur="1000"/>
                                        <p:tgtEl>
                                          <p:spTgt spid="227"/>
                                        </p:tgtEl>
                                      </p:cBhvr>
                                    </p:animEffect>
                                  </p:childTnLst>
                                </p:cTn>
                              </p:par>
                              <p:par>
                                <p:cTn id="61" presetID="10" presetClass="entr" presetSubtype="0" fill="hold" nodeType="withEffect">
                                  <p:stCondLst>
                                    <p:cond delay="0"/>
                                  </p:stCondLst>
                                  <p:childTnLst>
                                    <p:set>
                                      <p:cBhvr>
                                        <p:cTn id="62" dur="1" fill="hold">
                                          <p:stCondLst>
                                            <p:cond delay="0"/>
                                          </p:stCondLst>
                                        </p:cTn>
                                        <p:tgtEl>
                                          <p:spTgt spid="228"/>
                                        </p:tgtEl>
                                        <p:attrNameLst>
                                          <p:attrName>style.visibility</p:attrName>
                                        </p:attrNameLst>
                                      </p:cBhvr>
                                      <p:to>
                                        <p:strVal val="visible"/>
                                      </p:to>
                                    </p:set>
                                    <p:animEffect transition="in" filter="fade">
                                      <p:cBhvr>
                                        <p:cTn id="63"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body" idx="1"/>
          </p:nvPr>
        </p:nvSpPr>
        <p:spPr>
          <a:xfrm>
            <a:off x="311700" y="820900"/>
            <a:ext cx="8409300" cy="4007700"/>
          </a:xfrm>
          <a:prstGeom prst="rect">
            <a:avLst/>
          </a:prstGeom>
          <a:noFill/>
          <a:ln>
            <a:noFill/>
          </a:ln>
        </p:spPr>
        <p:txBody>
          <a:bodyPr spcFirstLastPara="1" wrap="square" lIns="91425" tIns="91425" rIns="91425" bIns="91425" anchor="t" anchorCtr="0">
            <a:noAutofit/>
          </a:bodyPr>
          <a:lstStyle/>
          <a:p>
            <a:pPr marL="457200" lvl="0" indent="-342900" algn="just" rtl="0">
              <a:spcBef>
                <a:spcPts val="600"/>
              </a:spcBef>
              <a:spcAft>
                <a:spcPts val="0"/>
              </a:spcAft>
              <a:buClr>
                <a:schemeClr val="dk1"/>
              </a:buClr>
              <a:buSzPts val="1800"/>
              <a:buFont typeface="Open Sans"/>
              <a:buChar char="●"/>
            </a:pPr>
            <a:r>
              <a:rPr lang="en" b="1">
                <a:latin typeface="Open Sans"/>
                <a:ea typeface="Open Sans"/>
                <a:cs typeface="Open Sans"/>
                <a:sym typeface="Open Sans"/>
              </a:rPr>
              <a:t>DAY-TO-DAY LIFE</a:t>
            </a:r>
            <a:endParaRPr b="1">
              <a:latin typeface="Open Sans"/>
              <a:ea typeface="Open Sans"/>
              <a:cs typeface="Open Sans"/>
              <a:sym typeface="Open Sans"/>
            </a:endParaRPr>
          </a:p>
          <a:p>
            <a:pPr marL="457200" lvl="0" indent="0" algn="just" rtl="0">
              <a:spcBef>
                <a:spcPts val="0"/>
              </a:spcBef>
              <a:spcAft>
                <a:spcPts val="0"/>
              </a:spcAft>
              <a:buNone/>
            </a:pPr>
            <a:r>
              <a:rPr lang="en"/>
              <a:t>What solutions and changes can Machine Learning make our everyday life better?</a:t>
            </a:r>
            <a:endParaRPr/>
          </a:p>
          <a:p>
            <a:pPr marL="457200" lvl="0" indent="-342900" algn="just" rtl="0">
              <a:spcBef>
                <a:spcPts val="600"/>
              </a:spcBef>
              <a:spcAft>
                <a:spcPts val="0"/>
              </a:spcAft>
              <a:buClr>
                <a:schemeClr val="dk1"/>
              </a:buClr>
              <a:buSzPts val="1800"/>
              <a:buFont typeface="Open Sans"/>
              <a:buChar char="●"/>
            </a:pPr>
            <a:r>
              <a:rPr lang="en" b="1">
                <a:latin typeface="Open Sans"/>
                <a:ea typeface="Open Sans"/>
                <a:cs typeface="Open Sans"/>
                <a:sym typeface="Open Sans"/>
              </a:rPr>
              <a:t>MOBILITY</a:t>
            </a:r>
            <a:endParaRPr b="1">
              <a:latin typeface="Open Sans"/>
              <a:ea typeface="Open Sans"/>
              <a:cs typeface="Open Sans"/>
              <a:sym typeface="Open Sans"/>
            </a:endParaRPr>
          </a:p>
          <a:p>
            <a:pPr marL="457200" lvl="0" indent="0" algn="just" rtl="0">
              <a:spcBef>
                <a:spcPts val="0"/>
              </a:spcBef>
              <a:spcAft>
                <a:spcPts val="0"/>
              </a:spcAft>
              <a:buNone/>
            </a:pPr>
            <a:r>
              <a:rPr lang="en"/>
              <a:t>How can ML technologies support customers in their mobility demands?</a:t>
            </a:r>
            <a:endParaRPr/>
          </a:p>
          <a:p>
            <a:pPr marL="457200" lvl="0" indent="-342900" algn="just" rtl="0">
              <a:spcBef>
                <a:spcPts val="600"/>
              </a:spcBef>
              <a:spcAft>
                <a:spcPts val="0"/>
              </a:spcAft>
              <a:buClr>
                <a:schemeClr val="dk1"/>
              </a:buClr>
              <a:buSzPts val="1800"/>
              <a:buFont typeface="Open Sans"/>
              <a:buChar char="●"/>
            </a:pPr>
            <a:r>
              <a:rPr lang="en" b="1">
                <a:latin typeface="Open Sans"/>
                <a:ea typeface="Open Sans"/>
                <a:cs typeface="Open Sans"/>
                <a:sym typeface="Open Sans"/>
              </a:rPr>
              <a:t>AGRICULTURE</a:t>
            </a:r>
            <a:endParaRPr b="1">
              <a:latin typeface="Open Sans"/>
              <a:ea typeface="Open Sans"/>
              <a:cs typeface="Open Sans"/>
              <a:sym typeface="Open Sans"/>
            </a:endParaRPr>
          </a:p>
          <a:p>
            <a:pPr marL="457200" lvl="0" indent="0" algn="just" rtl="0">
              <a:spcBef>
                <a:spcPts val="0"/>
              </a:spcBef>
              <a:spcAft>
                <a:spcPts val="0"/>
              </a:spcAft>
              <a:buNone/>
            </a:pPr>
            <a:r>
              <a:rPr lang="en"/>
              <a:t>How can ML help farmers and create an impact beyond their daily requirements?</a:t>
            </a:r>
            <a:endParaRPr/>
          </a:p>
          <a:p>
            <a:pPr marL="457200" lvl="0" indent="-342900" algn="just" rtl="0">
              <a:spcBef>
                <a:spcPts val="600"/>
              </a:spcBef>
              <a:spcAft>
                <a:spcPts val="0"/>
              </a:spcAft>
              <a:buClr>
                <a:schemeClr val="dk1"/>
              </a:buClr>
              <a:buSzPts val="1800"/>
              <a:buFont typeface="Open Sans"/>
              <a:buChar char="●"/>
            </a:pPr>
            <a:r>
              <a:rPr lang="en" b="1">
                <a:latin typeface="Open Sans"/>
                <a:ea typeface="Open Sans"/>
                <a:cs typeface="Open Sans"/>
                <a:sym typeface="Open Sans"/>
              </a:rPr>
              <a:t>HEALTH CARE</a:t>
            </a:r>
            <a:endParaRPr b="1">
              <a:latin typeface="Open Sans"/>
              <a:ea typeface="Open Sans"/>
              <a:cs typeface="Open Sans"/>
              <a:sym typeface="Open Sans"/>
            </a:endParaRPr>
          </a:p>
          <a:p>
            <a:pPr marL="457200" lvl="0" indent="0" algn="just" rtl="0">
              <a:spcBef>
                <a:spcPts val="0"/>
              </a:spcBef>
              <a:spcAft>
                <a:spcPts val="0"/>
              </a:spcAft>
              <a:buNone/>
            </a:pPr>
            <a:r>
              <a:rPr lang="en"/>
              <a:t>How can ML help doctors solve complex medical issues?</a:t>
            </a:r>
            <a:endParaRPr/>
          </a:p>
          <a:p>
            <a:pPr marL="457200" lvl="0" indent="-342900" algn="just" rtl="0">
              <a:spcBef>
                <a:spcPts val="600"/>
              </a:spcBef>
              <a:spcAft>
                <a:spcPts val="0"/>
              </a:spcAft>
              <a:buClr>
                <a:schemeClr val="dk1"/>
              </a:buClr>
              <a:buSzPts val="1800"/>
              <a:buFont typeface="Open Sans"/>
              <a:buChar char="●"/>
            </a:pPr>
            <a:r>
              <a:rPr lang="en" b="1">
                <a:latin typeface="Open Sans"/>
                <a:ea typeface="Open Sans"/>
                <a:cs typeface="Open Sans"/>
                <a:sym typeface="Open Sans"/>
              </a:rPr>
              <a:t>EDUCATION </a:t>
            </a:r>
            <a:endParaRPr b="1">
              <a:latin typeface="Open Sans"/>
              <a:ea typeface="Open Sans"/>
              <a:cs typeface="Open Sans"/>
              <a:sym typeface="Open Sans"/>
            </a:endParaRPr>
          </a:p>
          <a:p>
            <a:pPr marL="457200" lvl="0" indent="0" algn="just" rtl="0">
              <a:spcBef>
                <a:spcPts val="0"/>
              </a:spcBef>
              <a:spcAft>
                <a:spcPts val="0"/>
              </a:spcAft>
              <a:buNone/>
            </a:pPr>
            <a:r>
              <a:rPr lang="en"/>
              <a:t>How can ML augment schools with better learning experiences?</a:t>
            </a:r>
            <a:endParaRPr/>
          </a:p>
        </p:txBody>
      </p:sp>
      <p:sp>
        <p:nvSpPr>
          <p:cNvPr id="244" name="Google Shape;244;p29"/>
          <p:cNvSpPr/>
          <p:nvPr/>
        </p:nvSpPr>
        <p:spPr>
          <a:xfrm>
            <a:off x="-2450" y="0"/>
            <a:ext cx="9144000" cy="970850"/>
          </a:xfrm>
          <a:prstGeom prst="flowChartOffpageConnector">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FFFFFF"/>
                </a:solidFill>
                <a:latin typeface="Oswald"/>
                <a:ea typeface="Oswald"/>
                <a:cs typeface="Oswald"/>
                <a:sym typeface="Oswald"/>
              </a:rPr>
              <a:t>Topics for Inspiration</a:t>
            </a:r>
            <a:endParaRPr sz="3000" b="0" i="0" u="none" strike="noStrike" cap="none">
              <a:solidFill>
                <a:srgbClr val="FFFFFF"/>
              </a:solidFill>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885ED"/>
        </a:solidFill>
        <a:effectLst/>
      </p:bgPr>
    </p:bg>
    <p:spTree>
      <p:nvGrpSpPr>
        <p:cNvPr id="1" name="Shape 248"/>
        <p:cNvGrpSpPr/>
        <p:nvPr/>
      </p:nvGrpSpPr>
      <p:grpSpPr>
        <a:xfrm>
          <a:off x="0" y="0"/>
          <a:ext cx="0" cy="0"/>
          <a:chOff x="0" y="0"/>
          <a:chExt cx="0" cy="0"/>
        </a:xfrm>
      </p:grpSpPr>
      <p:sp>
        <p:nvSpPr>
          <p:cNvPr id="249" name="Google Shape;249;p30"/>
          <p:cNvSpPr txBox="1">
            <a:spLocks noGrp="1"/>
          </p:cNvSpPr>
          <p:nvPr>
            <p:ph type="ctrTitle"/>
          </p:nvPr>
        </p:nvSpPr>
        <p:spPr>
          <a:xfrm>
            <a:off x="826275" y="2798975"/>
            <a:ext cx="2427000" cy="11877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5200"/>
              <a:buFont typeface="Open Sans Light"/>
              <a:buNone/>
            </a:pPr>
            <a:r>
              <a:rPr lang="en" sz="3600" b="1" i="0" u="none" strike="noStrike" cap="none">
                <a:solidFill>
                  <a:srgbClr val="F3F3F3"/>
                </a:solidFill>
                <a:latin typeface="Slabo 27px"/>
                <a:ea typeface="Slabo 27px"/>
                <a:cs typeface="Slabo 27px"/>
                <a:sym typeface="Slabo 27px"/>
              </a:rPr>
              <a:t> Brainstorm</a:t>
            </a:r>
            <a:endParaRPr sz="5200" b="0" i="0" u="none" strike="noStrike" cap="none">
              <a:solidFill>
                <a:schemeClr val="dk1"/>
              </a:solidFill>
              <a:latin typeface="Open Sans Light"/>
              <a:ea typeface="Open Sans Light"/>
              <a:cs typeface="Open Sans Light"/>
              <a:sym typeface="Open Sans Light"/>
            </a:endParaRPr>
          </a:p>
        </p:txBody>
      </p:sp>
      <p:sp>
        <p:nvSpPr>
          <p:cNvPr id="250" name="Google Shape;250;p30"/>
          <p:cNvSpPr txBox="1">
            <a:spLocks noGrp="1"/>
          </p:cNvSpPr>
          <p:nvPr>
            <p:ph type="subTitle" idx="1"/>
          </p:nvPr>
        </p:nvSpPr>
        <p:spPr>
          <a:xfrm>
            <a:off x="3336050" y="1322025"/>
            <a:ext cx="5496300" cy="203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800"/>
              <a:buFont typeface="Open Sans Light"/>
              <a:buNone/>
            </a:pPr>
            <a:r>
              <a:rPr lang="en" sz="2800" b="0" i="0" u="none" strike="noStrike" cap="none">
                <a:solidFill>
                  <a:srgbClr val="D9D9D9"/>
                </a:solidFill>
                <a:latin typeface="Roboto Condensed Light"/>
                <a:ea typeface="Roboto Condensed Light"/>
                <a:cs typeface="Roboto Condensed Light"/>
                <a:sym typeface="Roboto Condensed Light"/>
              </a:rPr>
              <a:t>How could machine learning be applied to the ways you use a computer* each day?</a:t>
            </a:r>
            <a:endParaRPr sz="2800" b="0" i="0" u="none" strike="noStrike" cap="none">
              <a:solidFill>
                <a:srgbClr val="D9D9D9"/>
              </a:solidFill>
              <a:latin typeface="Roboto Condensed Light"/>
              <a:ea typeface="Roboto Condensed Light"/>
              <a:cs typeface="Roboto Condensed Light"/>
              <a:sym typeface="Roboto Condensed Light"/>
            </a:endParaRPr>
          </a:p>
        </p:txBody>
      </p:sp>
      <p:sp>
        <p:nvSpPr>
          <p:cNvPr id="251" name="Google Shape;251;p30"/>
          <p:cNvSpPr txBox="1"/>
          <p:nvPr/>
        </p:nvSpPr>
        <p:spPr>
          <a:xfrm>
            <a:off x="5009225" y="2912650"/>
            <a:ext cx="2644200" cy="75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D9D9D9"/>
                </a:solidFill>
                <a:latin typeface="Roboto Condensed"/>
                <a:ea typeface="Roboto Condensed"/>
                <a:cs typeface="Roboto Condensed"/>
                <a:sym typeface="Roboto Condensed"/>
              </a:rPr>
              <a:t>* Laptop, phone, tablet, etc.</a:t>
            </a:r>
            <a:endParaRPr sz="1400" b="0" i="0" u="none" strike="noStrike" cap="none">
              <a:solidFill>
                <a:srgbClr val="D9D9D9"/>
              </a:solidFill>
              <a:latin typeface="Roboto Condensed"/>
              <a:ea typeface="Roboto Condensed"/>
              <a:cs typeface="Roboto Condensed"/>
              <a:sym typeface="Roboto Condensed"/>
            </a:endParaRPr>
          </a:p>
        </p:txBody>
      </p:sp>
      <p:pic>
        <p:nvPicPr>
          <p:cNvPr id="252" name="Google Shape;252;p30"/>
          <p:cNvPicPr preferRelativeResize="0"/>
          <p:nvPr/>
        </p:nvPicPr>
        <p:blipFill rotWithShape="1">
          <a:blip r:embed="rId3">
            <a:alphaModFix/>
          </a:blip>
          <a:srcRect/>
          <a:stretch/>
        </p:blipFill>
        <p:spPr>
          <a:xfrm>
            <a:off x="973776" y="972600"/>
            <a:ext cx="2362275" cy="2362303"/>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885ED"/>
        </a:solidFill>
        <a:effectLst/>
      </p:bgPr>
    </p:bg>
    <p:spTree>
      <p:nvGrpSpPr>
        <p:cNvPr id="1" name="Shape 256"/>
        <p:cNvGrpSpPr/>
        <p:nvPr/>
      </p:nvGrpSpPr>
      <p:grpSpPr>
        <a:xfrm>
          <a:off x="0" y="0"/>
          <a:ext cx="0" cy="0"/>
          <a:chOff x="0" y="0"/>
          <a:chExt cx="0" cy="0"/>
        </a:xfrm>
      </p:grpSpPr>
      <p:sp>
        <p:nvSpPr>
          <p:cNvPr id="257" name="Google Shape;257;p31"/>
          <p:cNvSpPr txBox="1">
            <a:spLocks noGrp="1"/>
          </p:cNvSpPr>
          <p:nvPr>
            <p:ph type="ctrTitle"/>
          </p:nvPr>
        </p:nvSpPr>
        <p:spPr>
          <a:xfrm>
            <a:off x="826275" y="3026200"/>
            <a:ext cx="2427000" cy="1043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5200"/>
              <a:buFont typeface="Open Sans Light"/>
              <a:buNone/>
            </a:pPr>
            <a:r>
              <a:rPr lang="en" sz="2800" b="1" i="0" u="none" strike="noStrike" cap="none">
                <a:solidFill>
                  <a:srgbClr val="F3F3F3"/>
                </a:solidFill>
                <a:latin typeface="Slabo 27px"/>
                <a:ea typeface="Slabo 27px"/>
                <a:cs typeface="Slabo 27px"/>
                <a:sym typeface="Slabo 27px"/>
              </a:rPr>
              <a:t> Finalize Your Idea</a:t>
            </a:r>
            <a:endParaRPr sz="2800" b="0" i="0" u="none" strike="noStrike" cap="none">
              <a:solidFill>
                <a:schemeClr val="dk1"/>
              </a:solidFill>
              <a:latin typeface="Open Sans Light"/>
              <a:ea typeface="Open Sans Light"/>
              <a:cs typeface="Open Sans Light"/>
              <a:sym typeface="Open Sans Light"/>
            </a:endParaRPr>
          </a:p>
        </p:txBody>
      </p:sp>
      <p:sp>
        <p:nvSpPr>
          <p:cNvPr id="258" name="Google Shape;258;p31"/>
          <p:cNvSpPr txBox="1">
            <a:spLocks noGrp="1"/>
          </p:cNvSpPr>
          <p:nvPr>
            <p:ph type="subTitle" idx="1"/>
          </p:nvPr>
        </p:nvSpPr>
        <p:spPr>
          <a:xfrm>
            <a:off x="3336050" y="1322025"/>
            <a:ext cx="5496300" cy="203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2"/>
              </a:buClr>
              <a:buSzPts val="2800"/>
              <a:buFont typeface="Open Sans Light"/>
              <a:buNone/>
            </a:pPr>
            <a:r>
              <a:rPr lang="en" sz="2800" b="0" i="0" u="none" strike="noStrike" cap="none">
                <a:solidFill>
                  <a:srgbClr val="D9D9D9"/>
                </a:solidFill>
                <a:latin typeface="Roboto Condensed Light"/>
                <a:ea typeface="Roboto Condensed Light"/>
                <a:cs typeface="Roboto Condensed Light"/>
                <a:sym typeface="Roboto Condensed Light"/>
              </a:rPr>
              <a:t>Spend 2 minutes agreeing as a group what your final idea will be.</a:t>
            </a:r>
            <a:endParaRPr sz="2800" b="0" i="0" u="none" strike="noStrike" cap="none">
              <a:solidFill>
                <a:srgbClr val="D9D9D9"/>
              </a:solidFill>
              <a:latin typeface="Roboto Condensed Light"/>
              <a:ea typeface="Roboto Condensed Light"/>
              <a:cs typeface="Roboto Condensed Light"/>
              <a:sym typeface="Roboto Condensed Light"/>
            </a:endParaRPr>
          </a:p>
        </p:txBody>
      </p:sp>
      <p:pic>
        <p:nvPicPr>
          <p:cNvPr id="259" name="Google Shape;259;p31"/>
          <p:cNvPicPr preferRelativeResize="0"/>
          <p:nvPr/>
        </p:nvPicPr>
        <p:blipFill rotWithShape="1">
          <a:blip r:embed="rId3">
            <a:alphaModFix/>
          </a:blip>
          <a:srcRect/>
          <a:stretch/>
        </p:blipFill>
        <p:spPr>
          <a:xfrm>
            <a:off x="1218200" y="1167101"/>
            <a:ext cx="1798050" cy="179805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885ED"/>
        </a:solidFill>
        <a:effectLst/>
      </p:bgPr>
    </p:bg>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826275" y="3026200"/>
            <a:ext cx="2427000" cy="1043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5200"/>
              <a:buFont typeface="Open Sans Light"/>
              <a:buNone/>
            </a:pPr>
            <a:r>
              <a:rPr lang="en" sz="2800" b="1" i="0" u="none" strike="noStrike" cap="none">
                <a:solidFill>
                  <a:srgbClr val="F3F3F3"/>
                </a:solidFill>
                <a:latin typeface="Slabo 27px"/>
                <a:ea typeface="Slabo 27px"/>
                <a:cs typeface="Slabo 27px"/>
                <a:sym typeface="Slabo 27px"/>
              </a:rPr>
              <a:t> Sharing Your Ideas</a:t>
            </a:r>
            <a:endParaRPr sz="2800" b="0" i="0" u="none" strike="noStrike" cap="none">
              <a:solidFill>
                <a:schemeClr val="dk1"/>
              </a:solidFill>
              <a:latin typeface="Open Sans Light"/>
              <a:ea typeface="Open Sans Light"/>
              <a:cs typeface="Open Sans Light"/>
              <a:sym typeface="Open Sans Light"/>
            </a:endParaRPr>
          </a:p>
        </p:txBody>
      </p:sp>
      <p:sp>
        <p:nvSpPr>
          <p:cNvPr id="265" name="Google Shape;265;p32"/>
          <p:cNvSpPr txBox="1">
            <a:spLocks noGrp="1"/>
          </p:cNvSpPr>
          <p:nvPr>
            <p:ph type="subTitle" idx="1"/>
          </p:nvPr>
        </p:nvSpPr>
        <p:spPr>
          <a:xfrm>
            <a:off x="3336050" y="1322025"/>
            <a:ext cx="5496300" cy="203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800" b="0" i="0" u="none" strike="noStrike" cap="none">
                <a:solidFill>
                  <a:srgbClr val="D9D9D9"/>
                </a:solidFill>
                <a:latin typeface="Roboto Condensed Light"/>
                <a:ea typeface="Roboto Condensed Light"/>
                <a:cs typeface="Roboto Condensed Light"/>
                <a:sym typeface="Roboto Condensed Light"/>
              </a:rPr>
              <a:t>Each group takes about 30 seconds to share their idea.</a:t>
            </a:r>
            <a:endParaRPr sz="2800" b="0" i="0" u="none" strike="noStrike" cap="none">
              <a:solidFill>
                <a:srgbClr val="D9D9D9"/>
              </a:solidFill>
              <a:latin typeface="Roboto Condensed Light"/>
              <a:ea typeface="Roboto Condensed Light"/>
              <a:cs typeface="Roboto Condensed Light"/>
              <a:sym typeface="Roboto Condensed Light"/>
            </a:endParaRPr>
          </a:p>
        </p:txBody>
      </p:sp>
      <p:pic>
        <p:nvPicPr>
          <p:cNvPr id="266" name="Google Shape;266;p32"/>
          <p:cNvPicPr preferRelativeResize="0"/>
          <p:nvPr/>
        </p:nvPicPr>
        <p:blipFill rotWithShape="1">
          <a:blip r:embed="rId3">
            <a:alphaModFix/>
          </a:blip>
          <a:srcRect/>
          <a:stretch/>
        </p:blipFill>
        <p:spPr>
          <a:xfrm>
            <a:off x="1236725" y="1322025"/>
            <a:ext cx="1704175" cy="1704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2076450" y="1758000"/>
            <a:ext cx="4991100" cy="107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b="1">
                <a:solidFill>
                  <a:srgbClr val="F3F3F3"/>
                </a:solidFill>
                <a:latin typeface="Slabo 27px"/>
                <a:ea typeface="Slabo 27px"/>
                <a:cs typeface="Slabo 27px"/>
                <a:sym typeface="Slabo 27px"/>
              </a:rPr>
              <a:t>Keep building your Ideas!</a:t>
            </a:r>
            <a:endParaRPr sz="4500" b="0" i="0" u="none" strike="noStrike" cap="none">
              <a:solidFill>
                <a:schemeClr val="lt1"/>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p:nvPr/>
        </p:nvSpPr>
        <p:spPr>
          <a:xfrm>
            <a:off x="-2450" y="0"/>
            <a:ext cx="9144000" cy="1320325"/>
          </a:xfrm>
          <a:prstGeom prst="flowChartOffpageConnector">
            <a:avLst/>
          </a:prstGeom>
          <a:solidFill>
            <a:srgbClr val="4885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rgbClr val="FFFFFF"/>
                </a:solidFill>
                <a:latin typeface="Oswald"/>
                <a:ea typeface="Oswald"/>
                <a:cs typeface="Oswald"/>
                <a:sym typeface="Oswald"/>
              </a:rPr>
              <a:t>Tips for Facilitators before starting any Session</a:t>
            </a:r>
            <a:endParaRPr sz="3000">
              <a:solidFill>
                <a:srgbClr val="FFFFFF"/>
              </a:solidFill>
              <a:latin typeface="Oswald"/>
              <a:ea typeface="Oswald"/>
              <a:cs typeface="Oswald"/>
              <a:sym typeface="Oswald"/>
            </a:endParaRPr>
          </a:p>
        </p:txBody>
      </p:sp>
      <p:sp>
        <p:nvSpPr>
          <p:cNvPr id="70" name="Google Shape;70;p16"/>
          <p:cNvSpPr txBox="1">
            <a:spLocks noGrp="1"/>
          </p:cNvSpPr>
          <p:nvPr>
            <p:ph type="body" idx="1"/>
          </p:nvPr>
        </p:nvSpPr>
        <p:spPr>
          <a:xfrm>
            <a:off x="311700" y="1320325"/>
            <a:ext cx="8520600" cy="3655800"/>
          </a:xfrm>
          <a:prstGeom prst="rect">
            <a:avLst/>
          </a:prstGeom>
        </p:spPr>
        <p:txBody>
          <a:bodyPr spcFirstLastPara="1" wrap="square" lIns="91425" tIns="91425" rIns="91425" bIns="91425" anchor="t" anchorCtr="0">
            <a:noAutofit/>
          </a:bodyPr>
          <a:lstStyle/>
          <a:p>
            <a:pPr marL="457200" lvl="0" indent="-342900" algn="just" rtl="0">
              <a:spcBef>
                <a:spcPts val="1000"/>
              </a:spcBef>
              <a:spcAft>
                <a:spcPts val="0"/>
              </a:spcAft>
              <a:buSzPts val="1800"/>
              <a:buChar char="●"/>
            </a:pPr>
            <a:r>
              <a:rPr lang="en" b="1">
                <a:latin typeface="Open Sans"/>
                <a:ea typeface="Open Sans"/>
                <a:cs typeface="Open Sans"/>
                <a:sym typeface="Open Sans"/>
              </a:rPr>
              <a:t>Objective: </a:t>
            </a:r>
            <a:r>
              <a:rPr lang="en"/>
              <a:t>Think about how you will INSPIRE your students and consider what you want them to take away from this exercise</a:t>
            </a:r>
            <a:endParaRPr/>
          </a:p>
          <a:p>
            <a:pPr marL="457200" lvl="0" indent="-342900" algn="just" rtl="0">
              <a:spcBef>
                <a:spcPts val="1000"/>
              </a:spcBef>
              <a:spcAft>
                <a:spcPts val="0"/>
              </a:spcAft>
              <a:buSzPts val="1800"/>
              <a:buChar char="●"/>
            </a:pPr>
            <a:r>
              <a:rPr lang="en" b="1">
                <a:latin typeface="Open Sans"/>
                <a:ea typeface="Open Sans"/>
                <a:cs typeface="Open Sans"/>
                <a:sym typeface="Open Sans"/>
              </a:rPr>
              <a:t>Learning Context: </a:t>
            </a:r>
            <a:r>
              <a:rPr lang="en"/>
              <a:t>Review some previous lessons so that students feel prepared to learn something exciting and new today!</a:t>
            </a:r>
            <a:endParaRPr/>
          </a:p>
          <a:p>
            <a:pPr marL="457200" lvl="0" indent="-342900" algn="just" rtl="0">
              <a:spcBef>
                <a:spcPts val="1000"/>
              </a:spcBef>
              <a:spcAft>
                <a:spcPts val="0"/>
              </a:spcAft>
              <a:buSzPts val="1800"/>
              <a:buChar char="●"/>
            </a:pPr>
            <a:r>
              <a:rPr lang="en" b="1">
                <a:latin typeface="Open Sans"/>
                <a:ea typeface="Open Sans"/>
                <a:cs typeface="Open Sans"/>
                <a:sym typeface="Open Sans"/>
              </a:rPr>
              <a:t>Anticipatory Set:</a:t>
            </a:r>
            <a:r>
              <a:rPr lang="en"/>
              <a:t> Do something to really GRAB their attention! Find a really great book, use a quick video clip, or sing a song that relates to this exercise</a:t>
            </a:r>
            <a:endParaRPr/>
          </a:p>
          <a:p>
            <a:pPr marL="457200" lvl="0" indent="-342900" algn="just" rtl="0">
              <a:spcBef>
                <a:spcPts val="1000"/>
              </a:spcBef>
              <a:spcAft>
                <a:spcPts val="0"/>
              </a:spcAft>
              <a:buSzPts val="1800"/>
              <a:buChar char="●"/>
            </a:pPr>
            <a:r>
              <a:rPr lang="en" b="1">
                <a:latin typeface="Open Sans"/>
                <a:ea typeface="Open Sans"/>
                <a:cs typeface="Open Sans"/>
                <a:sym typeface="Open Sans"/>
              </a:rPr>
              <a:t>Check for Understanding: </a:t>
            </a:r>
            <a:r>
              <a:rPr lang="en"/>
              <a:t>Ask lots of questions throughout your presentation to make sure students are feeling comfortable with all of this exciting new stuff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Open Sans Light"/>
              <a:buChar char="●"/>
            </a:pPr>
            <a:r>
              <a:rPr lang="en"/>
              <a:t>What is the Problem Statement?</a:t>
            </a:r>
            <a:endParaRPr/>
          </a:p>
          <a:p>
            <a:pPr marL="457200" marR="0" lvl="0" indent="-342900" algn="l" rtl="0">
              <a:lnSpc>
                <a:spcPct val="115000"/>
              </a:lnSpc>
              <a:spcBef>
                <a:spcPts val="0"/>
              </a:spcBef>
              <a:spcAft>
                <a:spcPts val="0"/>
              </a:spcAft>
              <a:buClr>
                <a:schemeClr val="dk2"/>
              </a:buClr>
              <a:buSzPts val="1800"/>
              <a:buFont typeface="Open Sans Light"/>
              <a:buChar char="●"/>
            </a:pPr>
            <a:r>
              <a:rPr lang="en"/>
              <a:t>What is your Motivation behind choosing this idea?</a:t>
            </a:r>
            <a:endParaRPr/>
          </a:p>
          <a:p>
            <a:pPr marL="457200" marR="0" lvl="0" indent="-342900" algn="l" rtl="0">
              <a:lnSpc>
                <a:spcPct val="115000"/>
              </a:lnSpc>
              <a:spcBef>
                <a:spcPts val="0"/>
              </a:spcBef>
              <a:spcAft>
                <a:spcPts val="0"/>
              </a:spcAft>
              <a:buClr>
                <a:schemeClr val="dk2"/>
              </a:buClr>
              <a:buSzPts val="1800"/>
              <a:buFont typeface="Open Sans Light"/>
              <a:buChar char="●"/>
            </a:pPr>
            <a:r>
              <a:rPr lang="en"/>
              <a:t>Talk about your assumptions of Dataset</a:t>
            </a:r>
            <a:endParaRPr/>
          </a:p>
          <a:p>
            <a:pPr marL="457200" marR="0" lvl="0" indent="-342900" algn="l" rtl="0">
              <a:lnSpc>
                <a:spcPct val="115000"/>
              </a:lnSpc>
              <a:spcBef>
                <a:spcPts val="0"/>
              </a:spcBef>
              <a:spcAft>
                <a:spcPts val="0"/>
              </a:spcAft>
              <a:buClr>
                <a:schemeClr val="dk2"/>
              </a:buClr>
              <a:buSzPts val="1800"/>
              <a:buFont typeface="Open Sans Light"/>
              <a:buChar char="●"/>
            </a:pPr>
            <a:r>
              <a:rPr lang="en"/>
              <a:t>Explain Feature selection</a:t>
            </a:r>
            <a:endParaRPr/>
          </a:p>
          <a:p>
            <a:pPr marL="457200" marR="0" lvl="0" indent="-342900" algn="l" rtl="0">
              <a:lnSpc>
                <a:spcPct val="115000"/>
              </a:lnSpc>
              <a:spcBef>
                <a:spcPts val="0"/>
              </a:spcBef>
              <a:spcAft>
                <a:spcPts val="0"/>
              </a:spcAft>
              <a:buClr>
                <a:schemeClr val="dk2"/>
              </a:buClr>
              <a:buSzPts val="1800"/>
              <a:buFont typeface="Open Sans Light"/>
              <a:buChar char="●"/>
            </a:pPr>
            <a:r>
              <a:rPr lang="en"/>
              <a:t>Explain your Algorithm/Approach</a:t>
            </a:r>
            <a:endParaRPr/>
          </a:p>
          <a:p>
            <a:pPr marL="457200" marR="0" lvl="0" indent="-342900" algn="l" rtl="0">
              <a:lnSpc>
                <a:spcPct val="115000"/>
              </a:lnSpc>
              <a:spcBef>
                <a:spcPts val="0"/>
              </a:spcBef>
              <a:spcAft>
                <a:spcPts val="0"/>
              </a:spcAft>
              <a:buClr>
                <a:schemeClr val="dk2"/>
              </a:buClr>
              <a:buSzPts val="1800"/>
              <a:buFont typeface="Open Sans Light"/>
              <a:buChar char="●"/>
            </a:pPr>
            <a:r>
              <a:rPr lang="en" sz="1800" b="0" i="0" u="none" strike="noStrike" cap="none">
                <a:solidFill>
                  <a:schemeClr val="dk2"/>
                </a:solidFill>
                <a:latin typeface="Open Sans Light"/>
                <a:ea typeface="Open Sans Light"/>
                <a:cs typeface="Open Sans Light"/>
                <a:sym typeface="Open Sans Light"/>
              </a:rPr>
              <a:t>What successes </a:t>
            </a:r>
            <a:r>
              <a:rPr lang="en"/>
              <a:t>can we</a:t>
            </a:r>
            <a:r>
              <a:rPr lang="en" sz="1800" b="0" i="0" u="none" strike="noStrike" cap="none">
                <a:solidFill>
                  <a:schemeClr val="dk2"/>
                </a:solidFill>
                <a:latin typeface="Open Sans Light"/>
                <a:ea typeface="Open Sans Light"/>
                <a:cs typeface="Open Sans Light"/>
                <a:sym typeface="Open Sans Light"/>
              </a:rPr>
              <a:t> achieve?</a:t>
            </a:r>
            <a:endParaRPr sz="1800" b="0" i="0" u="none" strike="noStrike" cap="none">
              <a:solidFill>
                <a:schemeClr val="dk2"/>
              </a:solidFill>
              <a:latin typeface="Open Sans Light"/>
              <a:ea typeface="Open Sans Light"/>
              <a:cs typeface="Open Sans Light"/>
              <a:sym typeface="Open Sans Light"/>
            </a:endParaRPr>
          </a:p>
          <a:p>
            <a:pPr marL="457200" marR="0" lvl="0" indent="-342900" algn="l" rtl="0">
              <a:lnSpc>
                <a:spcPct val="115000"/>
              </a:lnSpc>
              <a:spcBef>
                <a:spcPts val="0"/>
              </a:spcBef>
              <a:spcAft>
                <a:spcPts val="0"/>
              </a:spcAft>
              <a:buClr>
                <a:schemeClr val="dk2"/>
              </a:buClr>
              <a:buSzPts val="1800"/>
              <a:buFont typeface="Open Sans Light"/>
              <a:buChar char="●"/>
            </a:pPr>
            <a:r>
              <a:rPr lang="en" sz="1800" b="0" i="0" u="none" strike="noStrike" cap="none">
                <a:solidFill>
                  <a:schemeClr val="dk2"/>
                </a:solidFill>
                <a:latin typeface="Open Sans Light"/>
                <a:ea typeface="Open Sans Light"/>
                <a:cs typeface="Open Sans Light"/>
                <a:sym typeface="Open Sans Light"/>
              </a:rPr>
              <a:t>What challenges did you face?</a:t>
            </a:r>
            <a:endParaRPr sz="1800" b="0" i="0" u="none" strike="noStrike" cap="none">
              <a:solidFill>
                <a:schemeClr val="dk2"/>
              </a:solidFill>
              <a:latin typeface="Open Sans Light"/>
              <a:ea typeface="Open Sans Light"/>
              <a:cs typeface="Open Sans Light"/>
              <a:sym typeface="Open Sans Light"/>
            </a:endParaRPr>
          </a:p>
        </p:txBody>
      </p:sp>
      <p:sp>
        <p:nvSpPr>
          <p:cNvPr id="277" name="Google Shape;277;p34"/>
          <p:cNvSpPr/>
          <p:nvPr/>
        </p:nvSpPr>
        <p:spPr>
          <a:xfrm>
            <a:off x="-2450" y="0"/>
            <a:ext cx="9144000" cy="970850"/>
          </a:xfrm>
          <a:prstGeom prst="flowChartOffpageConnector">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Presenting </a:t>
            </a:r>
            <a:r>
              <a:rPr lang="en" sz="3000">
                <a:solidFill>
                  <a:srgbClr val="FFFFFF"/>
                </a:solidFill>
                <a:latin typeface="Oswald"/>
                <a:ea typeface="Oswald"/>
                <a:cs typeface="Oswald"/>
                <a:sym typeface="Oswald"/>
              </a:rPr>
              <a:t>Your Ideas</a:t>
            </a:r>
            <a:endParaRPr sz="3000" b="0" i="0" u="none" strike="noStrike" cap="none">
              <a:solidFill>
                <a:srgbClr val="FFFFFF"/>
              </a:solidFill>
              <a:latin typeface="Oswald"/>
              <a:ea typeface="Oswald"/>
              <a:cs typeface="Oswald"/>
              <a:sym typeface="Oswald"/>
            </a:endParaRPr>
          </a:p>
        </p:txBody>
      </p:sp>
      <p:pic>
        <p:nvPicPr>
          <p:cNvPr id="278" name="Google Shape;278;p34"/>
          <p:cNvPicPr preferRelativeResize="0"/>
          <p:nvPr/>
        </p:nvPicPr>
        <p:blipFill>
          <a:blip r:embed="rId3">
            <a:alphaModFix/>
          </a:blip>
          <a:stretch>
            <a:fillRect/>
          </a:stretch>
        </p:blipFill>
        <p:spPr>
          <a:xfrm>
            <a:off x="6276200" y="2334750"/>
            <a:ext cx="2310325" cy="2310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812025" y="1795100"/>
            <a:ext cx="7373100" cy="107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3600" b="1">
                <a:solidFill>
                  <a:srgbClr val="F3F3F3"/>
                </a:solidFill>
                <a:latin typeface="Slabo 27px"/>
                <a:ea typeface="Slabo 27px"/>
                <a:cs typeface="Slabo 27px"/>
                <a:sym typeface="Slabo 27px"/>
              </a:rPr>
              <a:t>              Ideas from GDG Ahmedabad </a:t>
            </a:r>
            <a:endParaRPr sz="4500" b="0" u="none" strike="noStrike" cap="none">
              <a:solidFill>
                <a:schemeClr val="lt1"/>
              </a:solidFill>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a:spLocks noGrp="1"/>
          </p:cNvSpPr>
          <p:nvPr>
            <p:ph type="body" idx="1"/>
          </p:nvPr>
        </p:nvSpPr>
        <p:spPr>
          <a:xfrm>
            <a:off x="311700" y="820900"/>
            <a:ext cx="8409300" cy="4007700"/>
          </a:xfrm>
          <a:prstGeom prst="rect">
            <a:avLst/>
          </a:prstGeom>
          <a:noFill/>
          <a:ln>
            <a:noFill/>
          </a:ln>
        </p:spPr>
        <p:txBody>
          <a:bodyPr spcFirstLastPara="1" wrap="square" lIns="91425" tIns="91425" rIns="91425" bIns="91425" anchor="t" anchorCtr="0">
            <a:noAutofit/>
          </a:bodyPr>
          <a:lstStyle/>
          <a:p>
            <a:pPr marL="457200" lvl="0" indent="-330200" algn="just" rtl="0">
              <a:spcBef>
                <a:spcPts val="600"/>
              </a:spcBef>
              <a:spcAft>
                <a:spcPts val="0"/>
              </a:spcAft>
              <a:buClr>
                <a:schemeClr val="dk1"/>
              </a:buClr>
              <a:buSzPts val="1600"/>
              <a:buFont typeface="Open Sans"/>
              <a:buChar char="●"/>
            </a:pPr>
            <a:r>
              <a:rPr lang="en" sz="1600" b="1">
                <a:latin typeface="Open Sans"/>
                <a:ea typeface="Open Sans"/>
                <a:cs typeface="Open Sans"/>
                <a:sym typeface="Open Sans"/>
              </a:rPr>
              <a:t>Problem Statement by </a:t>
            </a:r>
            <a:r>
              <a:rPr lang="en" sz="1600" b="1" i="1">
                <a:latin typeface="Open Sans"/>
                <a:ea typeface="Open Sans"/>
                <a:cs typeface="Open Sans"/>
                <a:sym typeface="Open Sans"/>
              </a:rPr>
              <a:t>Sapan Zaveri &amp; Yash Thakkar</a:t>
            </a:r>
            <a:endParaRPr sz="1600" b="1" i="1">
              <a:latin typeface="Open Sans"/>
              <a:ea typeface="Open Sans"/>
              <a:cs typeface="Open Sans"/>
              <a:sym typeface="Open Sans"/>
            </a:endParaRPr>
          </a:p>
          <a:p>
            <a:pPr marL="457200" lvl="0" indent="0" algn="just" rtl="0">
              <a:spcBef>
                <a:spcPts val="0"/>
              </a:spcBef>
              <a:spcAft>
                <a:spcPts val="0"/>
              </a:spcAft>
              <a:buNone/>
            </a:pPr>
            <a:r>
              <a:rPr lang="en" sz="1600"/>
              <a:t>Smart garbage detection and collection in Indian context</a:t>
            </a:r>
            <a:endParaRPr sz="1600"/>
          </a:p>
          <a:p>
            <a:pPr marL="457200" lvl="0" indent="-330200" algn="just" rtl="0">
              <a:spcBef>
                <a:spcPts val="600"/>
              </a:spcBef>
              <a:spcAft>
                <a:spcPts val="0"/>
              </a:spcAft>
              <a:buClr>
                <a:schemeClr val="dk1"/>
              </a:buClr>
              <a:buSzPts val="1600"/>
              <a:buFont typeface="Open Sans"/>
              <a:buChar char="●"/>
            </a:pPr>
            <a:r>
              <a:rPr lang="en" sz="1600" b="1">
                <a:latin typeface="Open Sans"/>
                <a:ea typeface="Open Sans"/>
                <a:cs typeface="Open Sans"/>
                <a:sym typeface="Open Sans"/>
              </a:rPr>
              <a:t>Motivation</a:t>
            </a:r>
            <a:endParaRPr sz="1600" b="1">
              <a:latin typeface="Open Sans"/>
              <a:ea typeface="Open Sans"/>
              <a:cs typeface="Open Sans"/>
              <a:sym typeface="Open Sans"/>
            </a:endParaRPr>
          </a:p>
          <a:p>
            <a:pPr marL="457200" lvl="0" indent="0" algn="just" rtl="0">
              <a:spcBef>
                <a:spcPts val="0"/>
              </a:spcBef>
              <a:spcAft>
                <a:spcPts val="0"/>
              </a:spcAft>
              <a:buNone/>
            </a:pPr>
            <a:r>
              <a:rPr lang="en" sz="1600"/>
              <a:t>Many place in India are untidy and not clean. This will result in disease or cause health issues. The garbage are thrown at one place and it affects nearby residential or public places. The untidiness is the root cause of mosquitoes and will result in dengue, malaria etc. disease.</a:t>
            </a:r>
            <a:endParaRPr sz="1600"/>
          </a:p>
          <a:p>
            <a:pPr marL="457200" lvl="0" indent="-330200" algn="just" rtl="0">
              <a:spcBef>
                <a:spcPts val="600"/>
              </a:spcBef>
              <a:spcAft>
                <a:spcPts val="0"/>
              </a:spcAft>
              <a:buClr>
                <a:schemeClr val="dk1"/>
              </a:buClr>
              <a:buSzPts val="1600"/>
              <a:buFont typeface="Open Sans"/>
              <a:buChar char="●"/>
            </a:pPr>
            <a:r>
              <a:rPr lang="en" sz="1600" b="1">
                <a:latin typeface="Open Sans"/>
                <a:ea typeface="Open Sans"/>
                <a:cs typeface="Open Sans"/>
                <a:sym typeface="Open Sans"/>
              </a:rPr>
              <a:t>Dataset</a:t>
            </a:r>
            <a:endParaRPr sz="1600" b="1">
              <a:latin typeface="Open Sans"/>
              <a:ea typeface="Open Sans"/>
              <a:cs typeface="Open Sans"/>
              <a:sym typeface="Open Sans"/>
            </a:endParaRPr>
          </a:p>
          <a:p>
            <a:pPr marL="457200" lvl="0" indent="0" algn="just" rtl="0">
              <a:spcBef>
                <a:spcPts val="0"/>
              </a:spcBef>
              <a:spcAft>
                <a:spcPts val="0"/>
              </a:spcAft>
              <a:buNone/>
            </a:pPr>
            <a:r>
              <a:rPr lang="en" sz="1600"/>
              <a:t>Use of satellite image or drone camera for identifying garbage.</a:t>
            </a:r>
            <a:endParaRPr sz="1600"/>
          </a:p>
          <a:p>
            <a:pPr marL="457200" lvl="0" indent="-330200" algn="just" rtl="0">
              <a:spcBef>
                <a:spcPts val="600"/>
              </a:spcBef>
              <a:spcAft>
                <a:spcPts val="0"/>
              </a:spcAft>
              <a:buClr>
                <a:schemeClr val="dk1"/>
              </a:buClr>
              <a:buSzPts val="1600"/>
              <a:buFont typeface="Open Sans"/>
              <a:buChar char="●"/>
            </a:pPr>
            <a:r>
              <a:rPr lang="en" sz="1600" b="1">
                <a:latin typeface="Open Sans"/>
                <a:ea typeface="Open Sans"/>
                <a:cs typeface="Open Sans"/>
                <a:sym typeface="Open Sans"/>
              </a:rPr>
              <a:t>Approach &amp; Outcome</a:t>
            </a:r>
            <a:endParaRPr sz="1600" b="1">
              <a:latin typeface="Open Sans"/>
              <a:ea typeface="Open Sans"/>
              <a:cs typeface="Open Sans"/>
              <a:sym typeface="Open Sans"/>
            </a:endParaRPr>
          </a:p>
          <a:p>
            <a:pPr marL="457200" lvl="0" indent="0" algn="just" rtl="0">
              <a:spcBef>
                <a:spcPts val="0"/>
              </a:spcBef>
              <a:spcAft>
                <a:spcPts val="0"/>
              </a:spcAft>
              <a:buNone/>
            </a:pPr>
            <a:r>
              <a:rPr lang="en" sz="1600"/>
              <a:t>Using clustering and image processing, we can identify the garbage</a:t>
            </a:r>
            <a:br>
              <a:rPr lang="en" sz="1600"/>
            </a:br>
            <a:r>
              <a:rPr lang="en" sz="1600"/>
              <a:t>We can classify garbage as renewable or nonrenewable. Due to this, we can reuse it and maybe utilise in further as we know that we can generate energy.</a:t>
            </a:r>
            <a:endParaRPr sz="1600"/>
          </a:p>
        </p:txBody>
      </p:sp>
      <p:sp>
        <p:nvSpPr>
          <p:cNvPr id="289" name="Google Shape;289;p36"/>
          <p:cNvSpPr/>
          <p:nvPr/>
        </p:nvSpPr>
        <p:spPr>
          <a:xfrm>
            <a:off x="-2450" y="0"/>
            <a:ext cx="9144000" cy="970850"/>
          </a:xfrm>
          <a:prstGeom prst="flowChartOffpageConnector">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FFFFFF"/>
                </a:solidFill>
                <a:latin typeface="Oswald"/>
                <a:ea typeface="Oswald"/>
                <a:cs typeface="Oswald"/>
                <a:sym typeface="Oswald"/>
              </a:rPr>
              <a:t>Idea: 1</a:t>
            </a:r>
            <a:endParaRPr sz="3000" b="0" i="0" u="none" strike="noStrike" cap="none">
              <a:solidFill>
                <a:srgbClr val="FFFFFF"/>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body" idx="1"/>
          </p:nvPr>
        </p:nvSpPr>
        <p:spPr>
          <a:xfrm>
            <a:off x="210225" y="895100"/>
            <a:ext cx="8485200" cy="41322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Font typeface="Open Sans"/>
              <a:buChar char="●"/>
            </a:pPr>
            <a:r>
              <a:rPr lang="en" sz="1500" b="1">
                <a:latin typeface="Open Sans"/>
                <a:ea typeface="Open Sans"/>
                <a:cs typeface="Open Sans"/>
                <a:sym typeface="Open Sans"/>
              </a:rPr>
              <a:t>Problem Statement by </a:t>
            </a:r>
            <a:r>
              <a:rPr lang="en" sz="1500" b="1" i="1">
                <a:latin typeface="Open Sans"/>
                <a:ea typeface="Open Sans"/>
                <a:cs typeface="Open Sans"/>
                <a:sym typeface="Open Sans"/>
              </a:rPr>
              <a:t>Juhil Somaiya &amp; Ritesh Gajjar</a:t>
            </a:r>
            <a:endParaRPr sz="1500" b="1" i="1">
              <a:latin typeface="Open Sans"/>
              <a:ea typeface="Open Sans"/>
              <a:cs typeface="Open Sans"/>
              <a:sym typeface="Open Sans"/>
            </a:endParaRPr>
          </a:p>
          <a:p>
            <a:pPr marL="457200" lvl="0" indent="0" algn="just" rtl="0">
              <a:spcBef>
                <a:spcPts val="0"/>
              </a:spcBef>
              <a:spcAft>
                <a:spcPts val="0"/>
              </a:spcAft>
              <a:buNone/>
            </a:pPr>
            <a:r>
              <a:rPr lang="en" sz="1500"/>
              <a:t>Smart Village: Agriculture with Machine Learning </a:t>
            </a:r>
            <a:endParaRPr sz="1500"/>
          </a:p>
          <a:p>
            <a:pPr marL="457200" lvl="0" indent="-323850" algn="just" rtl="0">
              <a:spcBef>
                <a:spcPts val="0"/>
              </a:spcBef>
              <a:spcAft>
                <a:spcPts val="0"/>
              </a:spcAft>
              <a:buSzPts val="1500"/>
              <a:buFont typeface="Open Sans"/>
              <a:buChar char="●"/>
            </a:pPr>
            <a:r>
              <a:rPr lang="en" sz="1500" b="1">
                <a:latin typeface="Open Sans"/>
                <a:ea typeface="Open Sans"/>
                <a:cs typeface="Open Sans"/>
                <a:sym typeface="Open Sans"/>
              </a:rPr>
              <a:t>Motivation</a:t>
            </a:r>
            <a:endParaRPr sz="1500" b="1">
              <a:latin typeface="Open Sans"/>
              <a:ea typeface="Open Sans"/>
              <a:cs typeface="Open Sans"/>
              <a:sym typeface="Open Sans"/>
            </a:endParaRPr>
          </a:p>
          <a:p>
            <a:pPr marL="457200" lvl="0" indent="0" algn="just" rtl="0">
              <a:spcBef>
                <a:spcPts val="0"/>
              </a:spcBef>
              <a:spcAft>
                <a:spcPts val="0"/>
              </a:spcAft>
              <a:buNone/>
            </a:pPr>
            <a:r>
              <a:rPr lang="en" sz="1500"/>
              <a:t>The idea is to support the the Mission Smart Village India initiated by Government of India on Gandhi Jayanti, 2014. As we know more than 70% of revenue is generated from the field of Agriculture and also India is still under development country we should support it so that ultimately it will be a stepping stone towards the development of the nation. </a:t>
            </a:r>
            <a:endParaRPr sz="1500"/>
          </a:p>
          <a:p>
            <a:pPr marL="457200" lvl="0" indent="-323850" algn="just" rtl="0">
              <a:spcBef>
                <a:spcPts val="0"/>
              </a:spcBef>
              <a:spcAft>
                <a:spcPts val="0"/>
              </a:spcAft>
              <a:buSzPts val="1500"/>
              <a:buFont typeface="Open Sans"/>
              <a:buChar char="●"/>
            </a:pPr>
            <a:r>
              <a:rPr lang="en" sz="1500" b="1">
                <a:latin typeface="Open Sans"/>
                <a:ea typeface="Open Sans"/>
                <a:cs typeface="Open Sans"/>
                <a:sym typeface="Open Sans"/>
              </a:rPr>
              <a:t>Methodology / Output</a:t>
            </a:r>
            <a:endParaRPr sz="1500" b="1">
              <a:latin typeface="Open Sans"/>
              <a:ea typeface="Open Sans"/>
              <a:cs typeface="Open Sans"/>
              <a:sym typeface="Open Sans"/>
            </a:endParaRPr>
          </a:p>
          <a:p>
            <a:pPr marL="457200" lvl="0" indent="0" algn="just" rtl="0">
              <a:spcBef>
                <a:spcPts val="0"/>
              </a:spcBef>
              <a:spcAft>
                <a:spcPts val="0"/>
              </a:spcAft>
              <a:buNone/>
            </a:pPr>
            <a:r>
              <a:rPr lang="en" sz="1500"/>
              <a:t>With help of sensors and computer vision we will collect data on daily basis such as color of the crop, soil moisture, soil water, quality of fertilizer, atmosphere gases etc. By analysing collected data we can predict the best environment of any crop. If any irregular conditions like soil erosion or water problems occurs then alerts will be sent to the farmers.</a:t>
            </a:r>
            <a:endParaRPr sz="1500"/>
          </a:p>
          <a:p>
            <a:pPr marL="457200" lvl="0" indent="-323850" algn="just" rtl="0">
              <a:spcBef>
                <a:spcPts val="0"/>
              </a:spcBef>
              <a:spcAft>
                <a:spcPts val="0"/>
              </a:spcAft>
              <a:buSzPts val="1500"/>
              <a:buFont typeface="Open Sans"/>
              <a:buChar char="●"/>
            </a:pPr>
            <a:r>
              <a:rPr lang="en" sz="1500" b="1">
                <a:latin typeface="Open Sans"/>
                <a:ea typeface="Open Sans"/>
                <a:cs typeface="Open Sans"/>
                <a:sym typeface="Open Sans"/>
              </a:rPr>
              <a:t>Features</a:t>
            </a:r>
            <a:endParaRPr sz="1500" b="1">
              <a:latin typeface="Open Sans"/>
              <a:ea typeface="Open Sans"/>
              <a:cs typeface="Open Sans"/>
              <a:sym typeface="Open Sans"/>
            </a:endParaRPr>
          </a:p>
          <a:p>
            <a:pPr marL="457200" lvl="0" indent="0" algn="just" rtl="0">
              <a:spcBef>
                <a:spcPts val="0"/>
              </a:spcBef>
              <a:spcAft>
                <a:spcPts val="0"/>
              </a:spcAft>
              <a:buNone/>
            </a:pPr>
            <a:r>
              <a:rPr lang="en" sz="1500"/>
              <a:t>Daily monitoring and photo capture                            Future precautions</a:t>
            </a:r>
            <a:endParaRPr sz="1500"/>
          </a:p>
          <a:p>
            <a:pPr marL="457200" lvl="0" indent="0" algn="just" rtl="0">
              <a:spcBef>
                <a:spcPts val="0"/>
              </a:spcBef>
              <a:spcAft>
                <a:spcPts val="0"/>
              </a:spcAft>
              <a:buNone/>
            </a:pPr>
            <a:r>
              <a:rPr lang="en" sz="1500"/>
              <a:t>Analysis and generation of reports                              Alerts on not suitable conditions </a:t>
            </a:r>
            <a:endParaRPr sz="1500"/>
          </a:p>
          <a:p>
            <a:pPr marL="457200" lvl="0" indent="0" algn="just" rtl="0">
              <a:spcBef>
                <a:spcPts val="0"/>
              </a:spcBef>
              <a:spcAft>
                <a:spcPts val="0"/>
              </a:spcAft>
              <a:buNone/>
            </a:pPr>
            <a:endParaRPr sz="1500"/>
          </a:p>
        </p:txBody>
      </p:sp>
      <p:sp>
        <p:nvSpPr>
          <p:cNvPr id="295" name="Google Shape;295;p37"/>
          <p:cNvSpPr/>
          <p:nvPr/>
        </p:nvSpPr>
        <p:spPr>
          <a:xfrm>
            <a:off x="0" y="0"/>
            <a:ext cx="9144000" cy="970850"/>
          </a:xfrm>
          <a:prstGeom prst="flowChartOffpageConnector">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FFFFFF"/>
                </a:solidFill>
                <a:latin typeface="Oswald"/>
                <a:ea typeface="Oswald"/>
                <a:cs typeface="Oswald"/>
                <a:sym typeface="Oswald"/>
              </a:rPr>
              <a:t>Idea: 2</a:t>
            </a:r>
            <a:endParaRPr sz="3000" b="0" i="0" u="none" strike="noStrike" cap="none">
              <a:solidFill>
                <a:srgbClr val="FFFFFF"/>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body" idx="1"/>
          </p:nvPr>
        </p:nvSpPr>
        <p:spPr>
          <a:xfrm>
            <a:off x="309525" y="971300"/>
            <a:ext cx="8356500" cy="41322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Open Sans"/>
              <a:buChar char="●"/>
            </a:pPr>
            <a:r>
              <a:rPr lang="en" b="1">
                <a:latin typeface="Open Sans"/>
                <a:ea typeface="Open Sans"/>
                <a:cs typeface="Open Sans"/>
                <a:sym typeface="Open Sans"/>
              </a:rPr>
              <a:t>Smart Selection of Dream11 during IPL</a:t>
            </a:r>
            <a:endParaRPr b="1">
              <a:latin typeface="Open Sans"/>
              <a:ea typeface="Open Sans"/>
              <a:cs typeface="Open Sans"/>
              <a:sym typeface="Open Sans"/>
            </a:endParaRPr>
          </a:p>
          <a:p>
            <a:pPr marL="914400" lvl="1" indent="-317500" algn="just" rtl="0">
              <a:spcBef>
                <a:spcPts val="0"/>
              </a:spcBef>
              <a:spcAft>
                <a:spcPts val="0"/>
              </a:spcAft>
              <a:buSzPts val="1400"/>
              <a:buChar char="○"/>
            </a:pPr>
            <a:r>
              <a:rPr lang="en"/>
              <a:t>Build a model using ML, Data Analysis and NLP which can select best 11 players for each IPL Matches</a:t>
            </a:r>
            <a:endParaRPr/>
          </a:p>
          <a:p>
            <a:pPr marL="457200" lvl="0" indent="-342900" algn="just" rtl="0">
              <a:spcBef>
                <a:spcPts val="0"/>
              </a:spcBef>
              <a:spcAft>
                <a:spcPts val="0"/>
              </a:spcAft>
              <a:buSzPts val="1800"/>
              <a:buFont typeface="Open Sans"/>
              <a:buChar char="●"/>
            </a:pPr>
            <a:r>
              <a:rPr lang="en" b="1">
                <a:latin typeface="Open Sans"/>
                <a:ea typeface="Open Sans"/>
                <a:cs typeface="Open Sans"/>
                <a:sym typeface="Open Sans"/>
              </a:rPr>
              <a:t>Anomaly detection in Tweets</a:t>
            </a:r>
            <a:endParaRPr b="1">
              <a:latin typeface="Open Sans"/>
              <a:ea typeface="Open Sans"/>
              <a:cs typeface="Open Sans"/>
              <a:sym typeface="Open Sans"/>
            </a:endParaRPr>
          </a:p>
          <a:p>
            <a:pPr marL="914400" lvl="1" indent="-317500" algn="just" rtl="0">
              <a:spcBef>
                <a:spcPts val="0"/>
              </a:spcBef>
              <a:spcAft>
                <a:spcPts val="0"/>
              </a:spcAft>
              <a:buSzPts val="1400"/>
              <a:buChar char="○"/>
            </a:pPr>
            <a:r>
              <a:rPr lang="en"/>
              <a:t>Prevent unnecessary fishing in tweets using web scraping and building model in NLP which has features like time between consecutive tweets, number of followers and followings, interest and hobbies of a person, time of the tweet etc.</a:t>
            </a:r>
            <a:endParaRPr/>
          </a:p>
          <a:p>
            <a:pPr marL="457200" lvl="0" indent="-342900" algn="just" rtl="0">
              <a:spcBef>
                <a:spcPts val="0"/>
              </a:spcBef>
              <a:spcAft>
                <a:spcPts val="0"/>
              </a:spcAft>
              <a:buSzPts val="1800"/>
              <a:buFont typeface="Open Sans"/>
              <a:buChar char="●"/>
            </a:pPr>
            <a:r>
              <a:rPr lang="en" b="1">
                <a:latin typeface="Open Sans"/>
                <a:ea typeface="Open Sans"/>
                <a:cs typeface="Open Sans"/>
                <a:sym typeface="Open Sans"/>
              </a:rPr>
              <a:t>Automated Recruiting process using ML and Robotics</a:t>
            </a:r>
            <a:endParaRPr b="1">
              <a:latin typeface="Open Sans"/>
              <a:ea typeface="Open Sans"/>
              <a:cs typeface="Open Sans"/>
              <a:sym typeface="Open Sans"/>
            </a:endParaRPr>
          </a:p>
          <a:p>
            <a:pPr marL="914400" lvl="1" indent="-317500" algn="just" rtl="0">
              <a:spcBef>
                <a:spcPts val="0"/>
              </a:spcBef>
              <a:spcAft>
                <a:spcPts val="0"/>
              </a:spcAft>
              <a:buSzPts val="1400"/>
              <a:buChar char="○"/>
            </a:pPr>
            <a:r>
              <a:rPr lang="en"/>
              <a:t>A robot will replace/reduce the word done by a HR by filtering “Good” candidates from the pool by analysing their Resumes, cover letters etc.</a:t>
            </a:r>
            <a:endParaRPr/>
          </a:p>
          <a:p>
            <a:pPr marL="457200" lvl="0" indent="-342900" algn="l" rtl="0">
              <a:spcBef>
                <a:spcPts val="0"/>
              </a:spcBef>
              <a:spcAft>
                <a:spcPts val="0"/>
              </a:spcAft>
              <a:buSzPts val="1800"/>
              <a:buFont typeface="Open Sans"/>
              <a:buChar char="●"/>
            </a:pPr>
            <a:r>
              <a:rPr lang="en" b="1">
                <a:latin typeface="Open Sans"/>
                <a:ea typeface="Open Sans"/>
                <a:cs typeface="Open Sans"/>
                <a:sym typeface="Open Sans"/>
              </a:rPr>
              <a:t>Corruption Preventing Smartcard (CPS)-to filter duplicate tendering</a:t>
            </a:r>
            <a:endParaRPr b="1">
              <a:latin typeface="Open Sans"/>
              <a:ea typeface="Open Sans"/>
              <a:cs typeface="Open Sans"/>
              <a:sym typeface="Open Sans"/>
            </a:endParaRPr>
          </a:p>
          <a:p>
            <a:pPr marL="914400" lvl="1" indent="-317500" algn="l" rtl="0">
              <a:spcBef>
                <a:spcPts val="0"/>
              </a:spcBef>
              <a:spcAft>
                <a:spcPts val="0"/>
              </a:spcAft>
              <a:buSzPts val="1400"/>
              <a:buChar char="○"/>
            </a:pPr>
            <a:r>
              <a:rPr lang="en"/>
              <a:t>CPS will have individual data of all the partners. Link CPS + Adhar Card + Pan card to have all the details and validate them to auto discard entry of tender filed via partner</a:t>
            </a:r>
            <a:endParaRPr/>
          </a:p>
        </p:txBody>
      </p:sp>
      <p:sp>
        <p:nvSpPr>
          <p:cNvPr id="301" name="Google Shape;301;p38"/>
          <p:cNvSpPr/>
          <p:nvPr/>
        </p:nvSpPr>
        <p:spPr>
          <a:xfrm>
            <a:off x="0" y="0"/>
            <a:ext cx="9144000" cy="970850"/>
          </a:xfrm>
          <a:prstGeom prst="flowChartOffpageConnector">
            <a:avLst/>
          </a:prstGeom>
          <a:solidFill>
            <a:srgbClr val="4285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FFFFFF"/>
                </a:solidFill>
                <a:latin typeface="Oswald"/>
                <a:ea typeface="Oswald"/>
                <a:cs typeface="Oswald"/>
                <a:sym typeface="Oswald"/>
              </a:rPr>
              <a:t>Few more Ideas</a:t>
            </a:r>
            <a:endParaRPr sz="3000" b="0" i="0" u="none" strike="noStrike" cap="none">
              <a:solidFill>
                <a:srgbClr val="FFFFFF"/>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p:nvPr/>
        </p:nvSpPr>
        <p:spPr>
          <a:xfrm>
            <a:off x="-2450" y="0"/>
            <a:ext cx="9144000" cy="1320325"/>
          </a:xfrm>
          <a:prstGeom prst="flowChartOffpageConnector">
            <a:avLst/>
          </a:prstGeom>
          <a:solidFill>
            <a:srgbClr val="4885E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rgbClr val="FFFFFF"/>
                </a:solidFill>
                <a:latin typeface="Oswald"/>
                <a:ea typeface="Oswald"/>
                <a:cs typeface="Oswald"/>
                <a:sym typeface="Oswald"/>
              </a:rPr>
              <a:t>Testimonial</a:t>
            </a:r>
            <a:endParaRPr sz="3000">
              <a:solidFill>
                <a:srgbClr val="FFFFFF"/>
              </a:solidFill>
              <a:latin typeface="Oswald"/>
              <a:ea typeface="Oswald"/>
              <a:cs typeface="Oswald"/>
              <a:sym typeface="Oswald"/>
            </a:endParaRPr>
          </a:p>
        </p:txBody>
      </p:sp>
      <p:sp>
        <p:nvSpPr>
          <p:cNvPr id="307" name="Google Shape;307;p39"/>
          <p:cNvSpPr txBox="1">
            <a:spLocks noGrp="1"/>
          </p:cNvSpPr>
          <p:nvPr>
            <p:ph type="body" idx="1"/>
          </p:nvPr>
        </p:nvSpPr>
        <p:spPr>
          <a:xfrm>
            <a:off x="235500" y="1320325"/>
            <a:ext cx="8520600" cy="36558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a:t>Charmi did a fantastic job in explaining every topic. I really appreciate her effort and time she spent on teaching us. It was fantastic MLCC program and Ideathon organised by GDG Ahmedabad. In just two study jam meetups, I am able to write small programs on ML, This was all due to hands on and personal teaching provided in meetup. Again thank you to the organisers, speakers and GDG for this wonderful event. </a:t>
            </a:r>
            <a:r>
              <a:rPr lang="en" b="1" i="1">
                <a:latin typeface="Open Sans"/>
                <a:ea typeface="Open Sans"/>
                <a:cs typeface="Open Sans"/>
                <a:sym typeface="Open Sans"/>
              </a:rPr>
              <a:t>-Sapan Zaveri</a:t>
            </a:r>
            <a:endParaRPr b="1" i="1">
              <a:latin typeface="Open Sans"/>
              <a:ea typeface="Open Sans"/>
              <a:cs typeface="Open Sans"/>
              <a:sym typeface="Open Sans"/>
            </a:endParaRPr>
          </a:p>
          <a:p>
            <a:pPr marL="457200" lvl="0" indent="0" algn="just" rtl="0">
              <a:spcBef>
                <a:spcPts val="0"/>
              </a:spcBef>
              <a:spcAft>
                <a:spcPts val="0"/>
              </a:spcAft>
              <a:buNone/>
            </a:pPr>
            <a:endParaRPr sz="1000" b="1" i="1">
              <a:latin typeface="Open Sans"/>
              <a:ea typeface="Open Sans"/>
              <a:cs typeface="Open Sans"/>
              <a:sym typeface="Open Sans"/>
            </a:endParaRPr>
          </a:p>
          <a:p>
            <a:pPr marL="457200" lvl="0" indent="-342900" algn="just" rtl="0">
              <a:spcBef>
                <a:spcPts val="0"/>
              </a:spcBef>
              <a:spcAft>
                <a:spcPts val="0"/>
              </a:spcAft>
              <a:buSzPts val="1800"/>
              <a:buChar char="●"/>
            </a:pPr>
            <a:r>
              <a:rPr lang="en"/>
              <a:t>By attending and understanding the MLCC study jams and Ideathon, I get to know about Machine learning and now I can say I can build my own algorithms and can work on it. Specially thanks to Google Developers Group, Ahmedabad and tutor Charmi Chokshi for providing such an event. </a:t>
            </a:r>
            <a:r>
              <a:rPr lang="en" b="1" i="1">
                <a:latin typeface="Open Sans"/>
                <a:ea typeface="Open Sans"/>
                <a:cs typeface="Open Sans"/>
                <a:sym typeface="Open Sans"/>
              </a:rPr>
              <a:t>-Juhil Somaiya</a:t>
            </a:r>
            <a:endParaRPr b="1" i="1">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1"/>
        <p:cNvGrpSpPr/>
        <p:nvPr/>
      </p:nvGrpSpPr>
      <p:grpSpPr>
        <a:xfrm>
          <a:off x="0" y="0"/>
          <a:ext cx="0" cy="0"/>
          <a:chOff x="0" y="0"/>
          <a:chExt cx="0" cy="0"/>
        </a:xfrm>
      </p:grpSpPr>
      <p:sp>
        <p:nvSpPr>
          <p:cNvPr id="312" name="Google Shape;312;p40"/>
          <p:cNvSpPr/>
          <p:nvPr/>
        </p:nvSpPr>
        <p:spPr>
          <a:xfrm>
            <a:off x="-2450" y="0"/>
            <a:ext cx="9144000" cy="1320325"/>
          </a:xfrm>
          <a:prstGeom prst="flowChartOffpageConnector">
            <a:avLst/>
          </a:prstGeom>
          <a:solidFill>
            <a:srgbClr val="4885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FFFFFF"/>
                </a:solidFill>
                <a:latin typeface="Oswald"/>
                <a:ea typeface="Oswald"/>
                <a:cs typeface="Oswald"/>
                <a:sym typeface="Oswald"/>
              </a:rPr>
              <a:t>Ideating in Progress!</a:t>
            </a:r>
            <a:endParaRPr sz="3000" b="0" i="0" u="none" strike="noStrike" cap="none">
              <a:solidFill>
                <a:srgbClr val="FFFFFF"/>
              </a:solidFill>
              <a:latin typeface="Oswald"/>
              <a:ea typeface="Oswald"/>
              <a:cs typeface="Oswald"/>
              <a:sym typeface="Oswald"/>
            </a:endParaRPr>
          </a:p>
        </p:txBody>
      </p:sp>
      <p:pic>
        <p:nvPicPr>
          <p:cNvPr id="313" name="Google Shape;313;p40"/>
          <p:cNvPicPr preferRelativeResize="0"/>
          <p:nvPr/>
        </p:nvPicPr>
        <p:blipFill>
          <a:blip r:embed="rId3">
            <a:alphaModFix/>
          </a:blip>
          <a:stretch>
            <a:fillRect/>
          </a:stretch>
        </p:blipFill>
        <p:spPr>
          <a:xfrm>
            <a:off x="345125" y="1754113"/>
            <a:ext cx="3973425" cy="2980063"/>
          </a:xfrm>
          <a:prstGeom prst="rect">
            <a:avLst/>
          </a:prstGeom>
          <a:noFill/>
          <a:ln>
            <a:noFill/>
          </a:ln>
        </p:spPr>
      </p:pic>
      <p:pic>
        <p:nvPicPr>
          <p:cNvPr id="314" name="Google Shape;314;p40"/>
          <p:cNvPicPr preferRelativeResize="0"/>
          <p:nvPr/>
        </p:nvPicPr>
        <p:blipFill>
          <a:blip r:embed="rId4">
            <a:alphaModFix/>
          </a:blip>
          <a:stretch>
            <a:fillRect/>
          </a:stretch>
        </p:blipFill>
        <p:spPr>
          <a:xfrm>
            <a:off x="4749500" y="1754100"/>
            <a:ext cx="3973427" cy="29800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8"/>
        <p:cNvGrpSpPr/>
        <p:nvPr/>
      </p:nvGrpSpPr>
      <p:grpSpPr>
        <a:xfrm>
          <a:off x="0" y="0"/>
          <a:ext cx="0" cy="0"/>
          <a:chOff x="0" y="0"/>
          <a:chExt cx="0" cy="0"/>
        </a:xfrm>
      </p:grpSpPr>
      <p:sp>
        <p:nvSpPr>
          <p:cNvPr id="319" name="Google Shape;319;p41"/>
          <p:cNvSpPr/>
          <p:nvPr/>
        </p:nvSpPr>
        <p:spPr>
          <a:xfrm>
            <a:off x="-2450" y="0"/>
            <a:ext cx="9144000" cy="1320325"/>
          </a:xfrm>
          <a:prstGeom prst="flowChartOffpageConnector">
            <a:avLst/>
          </a:prstGeom>
          <a:solidFill>
            <a:srgbClr val="4885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FFFFFF"/>
                </a:solidFill>
                <a:latin typeface="Oswald"/>
                <a:ea typeface="Oswald"/>
                <a:cs typeface="Oswald"/>
                <a:sym typeface="Oswald"/>
              </a:rPr>
              <a:t>One-on-one Mentoring</a:t>
            </a:r>
            <a:endParaRPr sz="3000" b="0" i="0" u="none" strike="noStrike" cap="none">
              <a:solidFill>
                <a:srgbClr val="FFFFFF"/>
              </a:solidFill>
              <a:latin typeface="Oswald"/>
              <a:ea typeface="Oswald"/>
              <a:cs typeface="Oswald"/>
              <a:sym typeface="Oswald"/>
            </a:endParaRPr>
          </a:p>
        </p:txBody>
      </p:sp>
      <p:pic>
        <p:nvPicPr>
          <p:cNvPr id="320" name="Google Shape;320;p41"/>
          <p:cNvPicPr preferRelativeResize="0"/>
          <p:nvPr/>
        </p:nvPicPr>
        <p:blipFill>
          <a:blip r:embed="rId3">
            <a:alphaModFix/>
          </a:blip>
          <a:stretch>
            <a:fillRect/>
          </a:stretch>
        </p:blipFill>
        <p:spPr>
          <a:xfrm>
            <a:off x="3225909" y="1435850"/>
            <a:ext cx="2687274" cy="35830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4"/>
        <p:cNvGrpSpPr/>
        <p:nvPr/>
      </p:nvGrpSpPr>
      <p:grpSpPr>
        <a:xfrm>
          <a:off x="0" y="0"/>
          <a:ext cx="0" cy="0"/>
          <a:chOff x="0" y="0"/>
          <a:chExt cx="0" cy="0"/>
        </a:xfrm>
      </p:grpSpPr>
      <p:sp>
        <p:nvSpPr>
          <p:cNvPr id="325" name="Google Shape;325;p42"/>
          <p:cNvSpPr/>
          <p:nvPr/>
        </p:nvSpPr>
        <p:spPr>
          <a:xfrm>
            <a:off x="-2450" y="0"/>
            <a:ext cx="9144000" cy="1320325"/>
          </a:xfrm>
          <a:prstGeom prst="flowChartOffpageConnector">
            <a:avLst/>
          </a:prstGeom>
          <a:solidFill>
            <a:srgbClr val="4885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FFFFFF"/>
                </a:solidFill>
                <a:latin typeface="Oswald"/>
                <a:ea typeface="Oswald"/>
                <a:cs typeface="Oswald"/>
                <a:sym typeface="Oswald"/>
              </a:rPr>
              <a:t>Participants Presenting their Master Plans!</a:t>
            </a:r>
            <a:endParaRPr sz="3000" b="0" i="0" u="none" strike="noStrike" cap="none">
              <a:solidFill>
                <a:srgbClr val="FFFFFF"/>
              </a:solidFill>
              <a:latin typeface="Oswald"/>
              <a:ea typeface="Oswald"/>
              <a:cs typeface="Oswald"/>
              <a:sym typeface="Oswald"/>
            </a:endParaRPr>
          </a:p>
        </p:txBody>
      </p:sp>
      <p:pic>
        <p:nvPicPr>
          <p:cNvPr id="326" name="Google Shape;326;p42"/>
          <p:cNvPicPr preferRelativeResize="0"/>
          <p:nvPr/>
        </p:nvPicPr>
        <p:blipFill>
          <a:blip r:embed="rId3">
            <a:alphaModFix/>
          </a:blip>
          <a:stretch>
            <a:fillRect/>
          </a:stretch>
        </p:blipFill>
        <p:spPr>
          <a:xfrm>
            <a:off x="1309250" y="1472725"/>
            <a:ext cx="2638783" cy="3518377"/>
          </a:xfrm>
          <a:prstGeom prst="rect">
            <a:avLst/>
          </a:prstGeom>
          <a:noFill/>
          <a:ln>
            <a:noFill/>
          </a:ln>
        </p:spPr>
      </p:pic>
      <p:pic>
        <p:nvPicPr>
          <p:cNvPr id="327" name="Google Shape;327;p42"/>
          <p:cNvPicPr preferRelativeResize="0"/>
          <p:nvPr/>
        </p:nvPicPr>
        <p:blipFill>
          <a:blip r:embed="rId4">
            <a:alphaModFix/>
          </a:blip>
          <a:stretch>
            <a:fillRect/>
          </a:stretch>
        </p:blipFill>
        <p:spPr>
          <a:xfrm>
            <a:off x="5150483" y="1472725"/>
            <a:ext cx="2638783" cy="35183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3"/>
          <p:cNvPicPr preferRelativeResize="0"/>
          <p:nvPr/>
        </p:nvPicPr>
        <p:blipFill>
          <a:blip r:embed="rId3">
            <a:alphaModFix/>
          </a:blip>
          <a:stretch>
            <a:fillRect/>
          </a:stretch>
        </p:blipFill>
        <p:spPr>
          <a:xfrm>
            <a:off x="1131225" y="0"/>
            <a:ext cx="688154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885ED"/>
        </a:solid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3600" b="1" i="0" u="none" strike="noStrike" cap="none">
                <a:solidFill>
                  <a:srgbClr val="F3F3F3"/>
                </a:solidFill>
                <a:latin typeface="Slabo 27px"/>
                <a:ea typeface="Slabo 27px"/>
                <a:cs typeface="Slabo 27px"/>
                <a:sym typeface="Slabo 27px"/>
              </a:rPr>
              <a:t>Outline</a:t>
            </a:r>
            <a:endParaRPr sz="2800" b="0" i="0" u="none" strike="noStrike" cap="none">
              <a:solidFill>
                <a:schemeClr val="dk1"/>
              </a:solidFill>
              <a:latin typeface="Open Sans"/>
              <a:ea typeface="Open Sans"/>
              <a:cs typeface="Open Sans"/>
              <a:sym typeface="Open Sans"/>
            </a:endParaRPr>
          </a:p>
        </p:txBody>
      </p:sp>
      <p:sp>
        <p:nvSpPr>
          <p:cNvPr id="76" name="Google Shape;76;p17"/>
          <p:cNvSpPr/>
          <p:nvPr/>
        </p:nvSpPr>
        <p:spPr>
          <a:xfrm>
            <a:off x="6353125" y="3940225"/>
            <a:ext cx="259200" cy="2592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7"/>
          <p:cNvSpPr/>
          <p:nvPr/>
        </p:nvSpPr>
        <p:spPr>
          <a:xfrm>
            <a:off x="3488749" y="1250125"/>
            <a:ext cx="1864500" cy="3576000"/>
          </a:xfrm>
          <a:prstGeom prst="rect">
            <a:avLst/>
          </a:prstGeom>
          <a:solidFill>
            <a:srgbClr val="CFE2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78" name="Google Shape;78;p17"/>
          <p:cNvSpPr/>
          <p:nvPr/>
        </p:nvSpPr>
        <p:spPr>
          <a:xfrm>
            <a:off x="5705226" y="1250125"/>
            <a:ext cx="1864500" cy="3576000"/>
          </a:xfrm>
          <a:prstGeom prst="rect">
            <a:avLst/>
          </a:prstGeom>
          <a:solidFill>
            <a:srgbClr val="CFE2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79" name="Google Shape;79;p17"/>
          <p:cNvSpPr/>
          <p:nvPr/>
        </p:nvSpPr>
        <p:spPr>
          <a:xfrm>
            <a:off x="1455067" y="1250125"/>
            <a:ext cx="1782600" cy="3576000"/>
          </a:xfrm>
          <a:prstGeom prst="rect">
            <a:avLst/>
          </a:prstGeom>
          <a:solidFill>
            <a:srgbClr val="CFE2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0" name="Google Shape;80;p17"/>
          <p:cNvSpPr/>
          <p:nvPr/>
        </p:nvSpPr>
        <p:spPr>
          <a:xfrm rot="10800000" flipH="1">
            <a:off x="1436988" y="1833500"/>
            <a:ext cx="265800" cy="78900"/>
          </a:xfrm>
          <a:prstGeom prst="rtTriangle">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Open Sans"/>
              <a:ea typeface="Open Sans"/>
              <a:cs typeface="Open Sans"/>
              <a:sym typeface="Open Sans"/>
            </a:endParaRPr>
          </a:p>
        </p:txBody>
      </p:sp>
      <p:sp>
        <p:nvSpPr>
          <p:cNvPr id="81" name="Google Shape;81;p17"/>
          <p:cNvSpPr/>
          <p:nvPr/>
        </p:nvSpPr>
        <p:spPr>
          <a:xfrm rot="10800000">
            <a:off x="1199565" y="1423796"/>
            <a:ext cx="370500" cy="236700"/>
          </a:xfrm>
          <a:prstGeom prst="rtTriangle">
            <a:avLst/>
          </a:prstGeom>
          <a:solidFill>
            <a:srgbClr val="074E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2" name="Google Shape;82;p17"/>
          <p:cNvSpPr/>
          <p:nvPr/>
        </p:nvSpPr>
        <p:spPr>
          <a:xfrm rot="10800000">
            <a:off x="1165052" y="1832062"/>
            <a:ext cx="269700" cy="139500"/>
          </a:xfrm>
          <a:prstGeom prst="rtTriangle">
            <a:avLst/>
          </a:prstGeom>
          <a:solidFill>
            <a:srgbClr val="99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Open Sans"/>
              <a:ea typeface="Open Sans"/>
              <a:cs typeface="Open Sans"/>
              <a:sym typeface="Open Sans"/>
            </a:endParaRPr>
          </a:p>
        </p:txBody>
      </p:sp>
      <p:sp>
        <p:nvSpPr>
          <p:cNvPr id="83" name="Google Shape;83;p17"/>
          <p:cNvSpPr/>
          <p:nvPr/>
        </p:nvSpPr>
        <p:spPr>
          <a:xfrm>
            <a:off x="1165263" y="1398800"/>
            <a:ext cx="539100" cy="4335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400"/>
              <a:buFont typeface="Open Sans"/>
              <a:buNone/>
            </a:pPr>
            <a:endParaRPr sz="2400" b="1" i="0" u="none" strike="noStrike" cap="none">
              <a:solidFill>
                <a:srgbClr val="FFFFFF"/>
              </a:solidFill>
              <a:latin typeface="Open Sans"/>
              <a:ea typeface="Open Sans"/>
              <a:cs typeface="Open Sans"/>
              <a:sym typeface="Open Sans"/>
            </a:endParaRPr>
          </a:p>
        </p:txBody>
      </p:sp>
      <p:sp>
        <p:nvSpPr>
          <p:cNvPr id="84" name="Google Shape;84;p17"/>
          <p:cNvSpPr txBox="1"/>
          <p:nvPr/>
        </p:nvSpPr>
        <p:spPr>
          <a:xfrm>
            <a:off x="1206555" y="1336975"/>
            <a:ext cx="4566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FFFFFF"/>
                </a:solidFill>
                <a:latin typeface="Open Sans"/>
                <a:ea typeface="Open Sans"/>
                <a:cs typeface="Open Sans"/>
                <a:sym typeface="Open Sans"/>
              </a:rPr>
              <a:t>1</a:t>
            </a:r>
            <a:endParaRPr sz="2400" b="1" i="0" u="none" strike="noStrike" cap="none">
              <a:solidFill>
                <a:srgbClr val="FFFFFF"/>
              </a:solidFill>
              <a:latin typeface="Open Sans"/>
              <a:ea typeface="Open Sans"/>
              <a:cs typeface="Open Sans"/>
              <a:sym typeface="Open Sans"/>
            </a:endParaRPr>
          </a:p>
        </p:txBody>
      </p:sp>
      <p:sp>
        <p:nvSpPr>
          <p:cNvPr id="85" name="Google Shape;85;p17"/>
          <p:cNvSpPr/>
          <p:nvPr/>
        </p:nvSpPr>
        <p:spPr>
          <a:xfrm rot="10800000" flipH="1">
            <a:off x="3688150" y="1832100"/>
            <a:ext cx="235500" cy="78900"/>
          </a:xfrm>
          <a:prstGeom prst="rtTriangle">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Open Sans"/>
              <a:ea typeface="Open Sans"/>
              <a:cs typeface="Open Sans"/>
              <a:sym typeface="Open Sans"/>
            </a:endParaRPr>
          </a:p>
        </p:txBody>
      </p:sp>
      <p:sp>
        <p:nvSpPr>
          <p:cNvPr id="86" name="Google Shape;86;p17"/>
          <p:cNvSpPr/>
          <p:nvPr/>
        </p:nvSpPr>
        <p:spPr>
          <a:xfrm rot="10800000">
            <a:off x="3313143" y="1423833"/>
            <a:ext cx="328500" cy="236700"/>
          </a:xfrm>
          <a:prstGeom prst="rtTriangle">
            <a:avLst/>
          </a:prstGeom>
          <a:solidFill>
            <a:srgbClr val="074E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7" name="Google Shape;87;p17"/>
          <p:cNvSpPr/>
          <p:nvPr/>
        </p:nvSpPr>
        <p:spPr>
          <a:xfrm rot="10800000">
            <a:off x="3449055" y="1832099"/>
            <a:ext cx="239100" cy="139500"/>
          </a:xfrm>
          <a:prstGeom prst="rtTriangle">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Open Sans"/>
              <a:ea typeface="Open Sans"/>
              <a:cs typeface="Open Sans"/>
              <a:sym typeface="Open Sans"/>
            </a:endParaRPr>
          </a:p>
        </p:txBody>
      </p:sp>
      <p:sp>
        <p:nvSpPr>
          <p:cNvPr id="88" name="Google Shape;88;p17"/>
          <p:cNvSpPr/>
          <p:nvPr/>
        </p:nvSpPr>
        <p:spPr>
          <a:xfrm>
            <a:off x="3282838" y="1398838"/>
            <a:ext cx="477900" cy="4335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400"/>
              <a:buFont typeface="Open Sans"/>
              <a:buNone/>
            </a:pPr>
            <a:endParaRPr sz="2400" b="1" i="0" u="none" strike="noStrike" cap="none">
              <a:solidFill>
                <a:srgbClr val="FFFFFF"/>
              </a:solidFill>
              <a:latin typeface="Open Sans"/>
              <a:ea typeface="Open Sans"/>
              <a:cs typeface="Open Sans"/>
              <a:sym typeface="Open Sans"/>
            </a:endParaRPr>
          </a:p>
        </p:txBody>
      </p:sp>
      <p:sp>
        <p:nvSpPr>
          <p:cNvPr id="89" name="Google Shape;89;p17"/>
          <p:cNvSpPr/>
          <p:nvPr/>
        </p:nvSpPr>
        <p:spPr>
          <a:xfrm>
            <a:off x="1528600" y="1998600"/>
            <a:ext cx="1608300" cy="14718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1000"/>
              </a:spcAft>
              <a:buClr>
                <a:srgbClr val="000000"/>
              </a:buClr>
              <a:buSzPts val="1700"/>
              <a:buFont typeface="Arial"/>
              <a:buNone/>
            </a:pPr>
            <a:r>
              <a:rPr lang="en" sz="1700" b="0" i="0" u="none" strike="noStrike" cap="none">
                <a:solidFill>
                  <a:srgbClr val="666666"/>
                </a:solidFill>
                <a:latin typeface="Roboto Condensed"/>
                <a:ea typeface="Roboto Condensed"/>
                <a:cs typeface="Roboto Condensed"/>
                <a:sym typeface="Roboto Condensed"/>
              </a:rPr>
              <a:t>What is Machine Learning (ML) &amp; its real-life </a:t>
            </a:r>
            <a:r>
              <a:rPr lang="en" sz="1700">
                <a:solidFill>
                  <a:srgbClr val="666666"/>
                </a:solidFill>
                <a:latin typeface="Roboto Condensed"/>
                <a:ea typeface="Roboto Condensed"/>
                <a:cs typeface="Roboto Condensed"/>
                <a:sym typeface="Roboto Condensed"/>
              </a:rPr>
              <a:t>use cases</a:t>
            </a:r>
            <a:r>
              <a:rPr lang="en" sz="1700" b="0" i="0" u="none" strike="noStrike" cap="none">
                <a:solidFill>
                  <a:srgbClr val="666666"/>
                </a:solidFill>
                <a:latin typeface="Roboto Condensed"/>
                <a:ea typeface="Roboto Condensed"/>
                <a:cs typeface="Roboto Condensed"/>
                <a:sym typeface="Roboto Condensed"/>
              </a:rPr>
              <a:t>?</a:t>
            </a:r>
            <a:r>
              <a:rPr lang="en" sz="1600" b="0" i="0" u="none" strike="noStrike" cap="none">
                <a:solidFill>
                  <a:srgbClr val="666666"/>
                </a:solidFill>
                <a:latin typeface="Roboto Condensed"/>
                <a:ea typeface="Roboto Condensed"/>
                <a:cs typeface="Roboto Condensed"/>
                <a:sym typeface="Roboto Condensed"/>
              </a:rPr>
              <a:t/>
            </a:r>
            <a:br>
              <a:rPr lang="en" sz="1600" b="0" i="0" u="none" strike="noStrike" cap="none">
                <a:solidFill>
                  <a:srgbClr val="666666"/>
                </a:solidFill>
                <a:latin typeface="Roboto Condensed"/>
                <a:ea typeface="Roboto Condensed"/>
                <a:cs typeface="Roboto Condensed"/>
                <a:sym typeface="Roboto Condensed"/>
              </a:rPr>
            </a:br>
            <a:r>
              <a:rPr lang="en" sz="1600" b="0" i="0" u="none" strike="noStrike" cap="none">
                <a:solidFill>
                  <a:srgbClr val="666666"/>
                </a:solidFill>
                <a:latin typeface="Roboto Condensed"/>
                <a:ea typeface="Roboto Condensed"/>
                <a:cs typeface="Roboto Condensed"/>
                <a:sym typeface="Roboto Condensed"/>
              </a:rPr>
              <a:t/>
            </a:r>
            <a:br>
              <a:rPr lang="en" sz="1600" b="0" i="0" u="none" strike="noStrike" cap="none">
                <a:solidFill>
                  <a:srgbClr val="666666"/>
                </a:solidFill>
                <a:latin typeface="Roboto Condensed"/>
                <a:ea typeface="Roboto Condensed"/>
                <a:cs typeface="Roboto Condensed"/>
                <a:sym typeface="Roboto Condensed"/>
              </a:rPr>
            </a:br>
            <a:endParaRPr sz="1600" b="0" i="0" u="none" strike="noStrike" cap="none">
              <a:solidFill>
                <a:srgbClr val="666666"/>
              </a:solidFill>
              <a:latin typeface="Roboto Condensed"/>
              <a:ea typeface="Roboto Condensed"/>
              <a:cs typeface="Roboto Condensed"/>
              <a:sym typeface="Roboto Condensed"/>
            </a:endParaRPr>
          </a:p>
        </p:txBody>
      </p:sp>
      <p:sp>
        <p:nvSpPr>
          <p:cNvPr id="90" name="Google Shape;90;p17"/>
          <p:cNvSpPr txBox="1"/>
          <p:nvPr/>
        </p:nvSpPr>
        <p:spPr>
          <a:xfrm>
            <a:off x="3319438" y="1337013"/>
            <a:ext cx="4047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FFFFFF"/>
                </a:solidFill>
                <a:latin typeface="Open Sans"/>
                <a:ea typeface="Open Sans"/>
                <a:cs typeface="Open Sans"/>
                <a:sym typeface="Open Sans"/>
              </a:rPr>
              <a:t>2</a:t>
            </a:r>
            <a:endParaRPr sz="2400" b="1" i="0" u="none" strike="noStrike" cap="none">
              <a:solidFill>
                <a:srgbClr val="FFFFFF"/>
              </a:solidFill>
              <a:latin typeface="Open Sans"/>
              <a:ea typeface="Open Sans"/>
              <a:cs typeface="Open Sans"/>
              <a:sym typeface="Open Sans"/>
            </a:endParaRPr>
          </a:p>
        </p:txBody>
      </p:sp>
      <p:sp>
        <p:nvSpPr>
          <p:cNvPr id="91" name="Google Shape;91;p17"/>
          <p:cNvSpPr/>
          <p:nvPr/>
        </p:nvSpPr>
        <p:spPr>
          <a:xfrm rot="10800000">
            <a:off x="5504068" y="1423821"/>
            <a:ext cx="328500" cy="236700"/>
          </a:xfrm>
          <a:prstGeom prst="rtTriangle">
            <a:avLst/>
          </a:prstGeom>
          <a:solidFill>
            <a:srgbClr val="074E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2" name="Google Shape;92;p17"/>
          <p:cNvSpPr/>
          <p:nvPr/>
        </p:nvSpPr>
        <p:spPr>
          <a:xfrm rot="10800000">
            <a:off x="5473530" y="1832087"/>
            <a:ext cx="239100" cy="139500"/>
          </a:xfrm>
          <a:prstGeom prst="rtTriangle">
            <a:avLst/>
          </a:prstGeom>
          <a:solidFill>
            <a:srgbClr val="274E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Open Sans"/>
              <a:ea typeface="Open Sans"/>
              <a:cs typeface="Open Sans"/>
              <a:sym typeface="Open Sans"/>
            </a:endParaRPr>
          </a:p>
        </p:txBody>
      </p:sp>
      <p:sp>
        <p:nvSpPr>
          <p:cNvPr id="93" name="Google Shape;93;p17"/>
          <p:cNvSpPr/>
          <p:nvPr/>
        </p:nvSpPr>
        <p:spPr>
          <a:xfrm>
            <a:off x="5473763" y="1398825"/>
            <a:ext cx="477900" cy="4335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400"/>
              <a:buFont typeface="Open Sans"/>
              <a:buNone/>
            </a:pPr>
            <a:endParaRPr sz="2400" b="1" i="0" u="none" strike="noStrike" cap="none">
              <a:solidFill>
                <a:srgbClr val="FFFFFF"/>
              </a:solidFill>
              <a:latin typeface="Open Sans"/>
              <a:ea typeface="Open Sans"/>
              <a:cs typeface="Open Sans"/>
              <a:sym typeface="Open Sans"/>
            </a:endParaRPr>
          </a:p>
        </p:txBody>
      </p:sp>
      <p:sp>
        <p:nvSpPr>
          <p:cNvPr id="94" name="Google Shape;94;p17"/>
          <p:cNvSpPr txBox="1"/>
          <p:nvPr/>
        </p:nvSpPr>
        <p:spPr>
          <a:xfrm>
            <a:off x="5510363" y="1337000"/>
            <a:ext cx="4047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FFFFFF"/>
                </a:solidFill>
                <a:latin typeface="Open Sans"/>
                <a:ea typeface="Open Sans"/>
                <a:cs typeface="Open Sans"/>
                <a:sym typeface="Open Sans"/>
              </a:rPr>
              <a:t>3</a:t>
            </a:r>
            <a:endParaRPr sz="2400" b="1" i="0" u="none" strike="noStrike" cap="none">
              <a:solidFill>
                <a:srgbClr val="FFFFFF"/>
              </a:solidFill>
              <a:latin typeface="Open Sans"/>
              <a:ea typeface="Open Sans"/>
              <a:cs typeface="Open Sans"/>
              <a:sym typeface="Open Sans"/>
            </a:endParaRPr>
          </a:p>
        </p:txBody>
      </p:sp>
      <p:sp>
        <p:nvSpPr>
          <p:cNvPr id="95" name="Google Shape;95;p17"/>
          <p:cNvSpPr/>
          <p:nvPr/>
        </p:nvSpPr>
        <p:spPr>
          <a:xfrm rot="10800000" flipH="1">
            <a:off x="5712738" y="1833500"/>
            <a:ext cx="235500" cy="78900"/>
          </a:xfrm>
          <a:prstGeom prst="rtTriangle">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Open Sans"/>
              <a:ea typeface="Open Sans"/>
              <a:cs typeface="Open Sans"/>
              <a:sym typeface="Open Sans"/>
            </a:endParaRPr>
          </a:p>
        </p:txBody>
      </p:sp>
      <p:sp>
        <p:nvSpPr>
          <p:cNvPr id="96" name="Google Shape;96;p17"/>
          <p:cNvSpPr/>
          <p:nvPr/>
        </p:nvSpPr>
        <p:spPr>
          <a:xfrm>
            <a:off x="5758025" y="2021375"/>
            <a:ext cx="1782600" cy="14142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a:solidFill>
                  <a:srgbClr val="666666"/>
                </a:solidFill>
                <a:latin typeface="Roboto Condensed"/>
                <a:ea typeface="Roboto Condensed"/>
                <a:cs typeface="Roboto Condensed"/>
                <a:sym typeface="Roboto Condensed"/>
              </a:rPr>
              <a:t>Ideas and Testimonial from GDG-Ahm</a:t>
            </a:r>
            <a:endParaRPr sz="1700" b="0" i="0" u="none" strike="noStrike" cap="none">
              <a:solidFill>
                <a:srgbClr val="666666"/>
              </a:solidFill>
              <a:latin typeface="Roboto Condensed"/>
              <a:ea typeface="Roboto Condensed"/>
              <a:cs typeface="Roboto Condensed"/>
              <a:sym typeface="Roboto Condensed"/>
            </a:endParaRPr>
          </a:p>
        </p:txBody>
      </p:sp>
      <p:sp>
        <p:nvSpPr>
          <p:cNvPr id="97" name="Google Shape;97;p17"/>
          <p:cNvSpPr txBox="1"/>
          <p:nvPr/>
        </p:nvSpPr>
        <p:spPr>
          <a:xfrm>
            <a:off x="3496625" y="1946300"/>
            <a:ext cx="1864500" cy="17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 sz="1700">
                <a:solidFill>
                  <a:srgbClr val="666666"/>
                </a:solidFill>
                <a:latin typeface="Roboto Condensed"/>
                <a:ea typeface="Roboto Condensed"/>
                <a:cs typeface="Roboto Condensed"/>
                <a:sym typeface="Roboto Condensed"/>
              </a:rPr>
              <a:t>Three step pedagogy of Ideathon:</a:t>
            </a:r>
            <a:endParaRPr sz="1700">
              <a:solidFill>
                <a:srgbClr val="666666"/>
              </a:solidFill>
              <a:latin typeface="Roboto Condensed"/>
              <a:ea typeface="Roboto Condensed"/>
              <a:cs typeface="Roboto Condensed"/>
              <a:sym typeface="Roboto Condensed"/>
            </a:endParaRPr>
          </a:p>
          <a:p>
            <a:pPr marL="457200" marR="0" lvl="0" indent="-336550" algn="l" rtl="0">
              <a:lnSpc>
                <a:spcPct val="100000"/>
              </a:lnSpc>
              <a:spcBef>
                <a:spcPts val="1000"/>
              </a:spcBef>
              <a:spcAft>
                <a:spcPts val="0"/>
              </a:spcAft>
              <a:buClr>
                <a:srgbClr val="666666"/>
              </a:buClr>
              <a:buSzPts val="1700"/>
              <a:buFont typeface="Roboto Condensed"/>
              <a:buAutoNum type="arabicPeriod"/>
            </a:pPr>
            <a:r>
              <a:rPr lang="en" sz="1700">
                <a:solidFill>
                  <a:srgbClr val="666666"/>
                </a:solidFill>
                <a:latin typeface="Roboto Condensed"/>
                <a:ea typeface="Roboto Condensed"/>
                <a:cs typeface="Roboto Condensed"/>
                <a:sym typeface="Roboto Condensed"/>
              </a:rPr>
              <a:t>Inspire</a:t>
            </a:r>
            <a:endParaRPr sz="1700">
              <a:solidFill>
                <a:srgbClr val="666666"/>
              </a:solidFill>
              <a:latin typeface="Roboto Condensed"/>
              <a:ea typeface="Roboto Condensed"/>
              <a:cs typeface="Roboto Condensed"/>
              <a:sym typeface="Roboto Condensed"/>
            </a:endParaRPr>
          </a:p>
          <a:p>
            <a:pPr marL="457200" marR="0" lvl="0" indent="-336550" algn="l" rtl="0">
              <a:lnSpc>
                <a:spcPct val="100000"/>
              </a:lnSpc>
              <a:spcBef>
                <a:spcPts val="0"/>
              </a:spcBef>
              <a:spcAft>
                <a:spcPts val="0"/>
              </a:spcAft>
              <a:buClr>
                <a:srgbClr val="666666"/>
              </a:buClr>
              <a:buSzPts val="1700"/>
              <a:buFont typeface="Roboto Condensed"/>
              <a:buAutoNum type="arabicPeriod"/>
            </a:pPr>
            <a:r>
              <a:rPr lang="en" sz="1700">
                <a:solidFill>
                  <a:srgbClr val="666666"/>
                </a:solidFill>
                <a:latin typeface="Roboto Condensed"/>
                <a:ea typeface="Roboto Condensed"/>
                <a:cs typeface="Roboto Condensed"/>
                <a:sym typeface="Roboto Condensed"/>
              </a:rPr>
              <a:t>Mentor</a:t>
            </a:r>
            <a:endParaRPr sz="1700">
              <a:solidFill>
                <a:srgbClr val="666666"/>
              </a:solidFill>
              <a:latin typeface="Roboto Condensed"/>
              <a:ea typeface="Roboto Condensed"/>
              <a:cs typeface="Roboto Condensed"/>
              <a:sym typeface="Roboto Condensed"/>
            </a:endParaRPr>
          </a:p>
          <a:p>
            <a:pPr marL="457200" marR="0" lvl="0" indent="-336550" algn="l" rtl="0">
              <a:lnSpc>
                <a:spcPct val="100000"/>
              </a:lnSpc>
              <a:spcBef>
                <a:spcPts val="0"/>
              </a:spcBef>
              <a:spcAft>
                <a:spcPts val="0"/>
              </a:spcAft>
              <a:buClr>
                <a:srgbClr val="666666"/>
              </a:buClr>
              <a:buSzPts val="1700"/>
              <a:buFont typeface="Roboto Condensed"/>
              <a:buAutoNum type="arabicPeriod"/>
            </a:pPr>
            <a:r>
              <a:rPr lang="en" sz="1700">
                <a:solidFill>
                  <a:srgbClr val="666666"/>
                </a:solidFill>
                <a:latin typeface="Roboto Condensed"/>
                <a:ea typeface="Roboto Condensed"/>
                <a:cs typeface="Roboto Condensed"/>
                <a:sym typeface="Roboto Condensed"/>
              </a:rPr>
              <a:t>Present</a:t>
            </a:r>
            <a:endParaRPr sz="1700">
              <a:solidFill>
                <a:srgbClr val="666666"/>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885ED"/>
        </a:solidFill>
        <a:effectLst/>
      </p:bgPr>
    </p:bg>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800"/>
              <a:buFont typeface="Open Sans Light"/>
              <a:buNone/>
            </a:pPr>
            <a:r>
              <a:rPr lang="en" sz="3600" b="1" i="0" u="none" strike="noStrike" cap="none">
                <a:solidFill>
                  <a:srgbClr val="D9D9D9"/>
                </a:solidFill>
                <a:latin typeface="Slabo 27px"/>
                <a:ea typeface="Slabo 27px"/>
                <a:cs typeface="Slabo 27px"/>
                <a:sym typeface="Slabo 27px"/>
              </a:rPr>
              <a:t>Machine Learning</a:t>
            </a:r>
            <a:endParaRPr sz="2800" b="0" i="0" u="none" strike="noStrike" cap="none">
              <a:solidFill>
                <a:srgbClr val="D9D9D9"/>
              </a:solidFill>
              <a:latin typeface="Open Sans"/>
              <a:ea typeface="Open Sans"/>
              <a:cs typeface="Open Sans"/>
              <a:sym typeface="Open Sans"/>
            </a:endParaRPr>
          </a:p>
        </p:txBody>
      </p:sp>
      <p:sp>
        <p:nvSpPr>
          <p:cNvPr id="103" name="Google Shape;103;p18"/>
          <p:cNvSpPr txBox="1"/>
          <p:nvPr/>
        </p:nvSpPr>
        <p:spPr>
          <a:xfrm>
            <a:off x="4099266" y="2624645"/>
            <a:ext cx="983400" cy="6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FEFEF"/>
                </a:solidFill>
                <a:latin typeface="Roboto Condensed"/>
                <a:ea typeface="Roboto Condensed"/>
                <a:cs typeface="Roboto Condensed"/>
                <a:sym typeface="Roboto Condensed"/>
              </a:rPr>
              <a:t>Collect Data</a:t>
            </a:r>
            <a:endParaRPr sz="1800" b="0" i="0" u="none" strike="noStrike" cap="none">
              <a:solidFill>
                <a:srgbClr val="EFEFEF"/>
              </a:solidFill>
              <a:latin typeface="Roboto Condensed"/>
              <a:ea typeface="Roboto Condensed"/>
              <a:cs typeface="Roboto Condensed"/>
              <a:sym typeface="Roboto Condensed"/>
            </a:endParaRPr>
          </a:p>
        </p:txBody>
      </p:sp>
      <p:sp>
        <p:nvSpPr>
          <p:cNvPr id="104" name="Google Shape;104;p18"/>
          <p:cNvSpPr txBox="1"/>
          <p:nvPr/>
        </p:nvSpPr>
        <p:spPr>
          <a:xfrm>
            <a:off x="2416492" y="2816838"/>
            <a:ext cx="1245000" cy="24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FEFEF"/>
                </a:solidFill>
                <a:latin typeface="Roboto Condensed"/>
                <a:ea typeface="Roboto Condensed"/>
                <a:cs typeface="Roboto Condensed"/>
                <a:sym typeface="Roboto Condensed"/>
              </a:rPr>
              <a:t>Define Objective</a:t>
            </a:r>
            <a:endParaRPr sz="1800" b="0" i="0" u="none" strike="noStrike" cap="none">
              <a:solidFill>
                <a:srgbClr val="EFEFEF"/>
              </a:solidFill>
              <a:latin typeface="Roboto Condensed"/>
              <a:ea typeface="Roboto Condensed"/>
              <a:cs typeface="Roboto Condensed"/>
              <a:sym typeface="Roboto Condensed"/>
            </a:endParaRPr>
          </a:p>
        </p:txBody>
      </p:sp>
      <p:cxnSp>
        <p:nvCxnSpPr>
          <p:cNvPr id="105" name="Google Shape;105;p18"/>
          <p:cNvCxnSpPr/>
          <p:nvPr/>
        </p:nvCxnSpPr>
        <p:spPr>
          <a:xfrm>
            <a:off x="1841400" y="2419375"/>
            <a:ext cx="780600" cy="0"/>
          </a:xfrm>
          <a:prstGeom prst="straightConnector1">
            <a:avLst/>
          </a:prstGeom>
          <a:noFill/>
          <a:ln w="28575" cap="flat" cmpd="sng">
            <a:solidFill>
              <a:schemeClr val="dk2"/>
            </a:solidFill>
            <a:prstDash val="solid"/>
            <a:round/>
            <a:headEnd type="none" w="sm" len="sm"/>
            <a:tailEnd type="triangle" w="med" len="med"/>
          </a:ln>
        </p:spPr>
      </p:cxnSp>
      <p:sp>
        <p:nvSpPr>
          <p:cNvPr id="106" name="Google Shape;106;p18"/>
          <p:cNvSpPr txBox="1"/>
          <p:nvPr/>
        </p:nvSpPr>
        <p:spPr>
          <a:xfrm>
            <a:off x="5446039" y="2807964"/>
            <a:ext cx="1395900" cy="24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EEEEE"/>
                </a:solidFill>
                <a:latin typeface="Roboto Condensed"/>
                <a:ea typeface="Roboto Condensed"/>
                <a:cs typeface="Roboto Condensed"/>
                <a:sym typeface="Roboto Condensed"/>
              </a:rPr>
              <a:t>Train and Test Model</a:t>
            </a:r>
            <a:endParaRPr sz="1800" b="0" i="0" u="none" strike="noStrike" cap="none">
              <a:solidFill>
                <a:srgbClr val="EEEEEE"/>
              </a:solidFill>
              <a:latin typeface="Roboto Condensed"/>
              <a:ea typeface="Roboto Condensed"/>
              <a:cs typeface="Roboto Condensed"/>
              <a:sym typeface="Roboto Condensed"/>
            </a:endParaRPr>
          </a:p>
        </p:txBody>
      </p:sp>
      <p:cxnSp>
        <p:nvCxnSpPr>
          <p:cNvPr id="107" name="Google Shape;107;p18"/>
          <p:cNvCxnSpPr/>
          <p:nvPr/>
        </p:nvCxnSpPr>
        <p:spPr>
          <a:xfrm>
            <a:off x="5033388" y="2419375"/>
            <a:ext cx="780600" cy="0"/>
          </a:xfrm>
          <a:prstGeom prst="straightConnector1">
            <a:avLst/>
          </a:prstGeom>
          <a:noFill/>
          <a:ln w="28575" cap="flat" cmpd="sng">
            <a:solidFill>
              <a:schemeClr val="dk2"/>
            </a:solidFill>
            <a:prstDash val="solid"/>
            <a:round/>
            <a:headEnd type="none" w="sm" len="sm"/>
            <a:tailEnd type="triangle" w="med" len="med"/>
          </a:ln>
        </p:spPr>
      </p:cxnSp>
      <p:cxnSp>
        <p:nvCxnSpPr>
          <p:cNvPr id="108" name="Google Shape;108;p18"/>
          <p:cNvCxnSpPr>
            <a:stCxn id="109" idx="2"/>
            <a:endCxn id="103" idx="2"/>
          </p:cNvCxnSpPr>
          <p:nvPr/>
        </p:nvCxnSpPr>
        <p:spPr>
          <a:xfrm rot="5400000">
            <a:off x="6170825" y="1634550"/>
            <a:ext cx="43200" cy="3203100"/>
          </a:xfrm>
          <a:prstGeom prst="bentConnector3">
            <a:avLst>
              <a:gd name="adj1" fmla="val 1082639"/>
            </a:avLst>
          </a:prstGeom>
          <a:noFill/>
          <a:ln w="28575" cap="flat" cmpd="sng">
            <a:solidFill>
              <a:srgbClr val="EFEFEF"/>
            </a:solidFill>
            <a:prstDash val="solid"/>
            <a:round/>
            <a:headEnd type="none" w="sm" len="sm"/>
            <a:tailEnd type="triangle" w="med" len="med"/>
          </a:ln>
        </p:spPr>
      </p:cxnSp>
      <p:grpSp>
        <p:nvGrpSpPr>
          <p:cNvPr id="110" name="Google Shape;110;p18"/>
          <p:cNvGrpSpPr/>
          <p:nvPr/>
        </p:nvGrpSpPr>
        <p:grpSpPr>
          <a:xfrm>
            <a:off x="6987425" y="2052390"/>
            <a:ext cx="1613100" cy="1162110"/>
            <a:chOff x="6987425" y="2357190"/>
            <a:chExt cx="1613100" cy="1162110"/>
          </a:xfrm>
        </p:grpSpPr>
        <p:sp>
          <p:nvSpPr>
            <p:cNvPr id="111" name="Google Shape;111;p18"/>
            <p:cNvSpPr/>
            <p:nvPr/>
          </p:nvSpPr>
          <p:spPr>
            <a:xfrm>
              <a:off x="7423084" y="2357190"/>
              <a:ext cx="780600" cy="68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8"/>
            <p:cNvSpPr txBox="1"/>
            <p:nvPr/>
          </p:nvSpPr>
          <p:spPr>
            <a:xfrm>
              <a:off x="6987425" y="2994000"/>
              <a:ext cx="1613100" cy="525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EEEEE"/>
                  </a:solidFill>
                  <a:latin typeface="Roboto Condensed"/>
                  <a:ea typeface="Roboto Condensed"/>
                  <a:cs typeface="Roboto Condensed"/>
                  <a:sym typeface="Roboto Condensed"/>
                </a:rPr>
                <a:t>Predict</a:t>
              </a:r>
              <a:endParaRPr sz="1800" b="0" i="0" u="none" strike="noStrike" cap="none">
                <a:solidFill>
                  <a:srgbClr val="EEEEEE"/>
                </a:solidFill>
                <a:latin typeface="Roboto Condensed"/>
                <a:ea typeface="Roboto Condensed"/>
                <a:cs typeface="Roboto Condensed"/>
                <a:sym typeface="Roboto Condensed"/>
              </a:endParaRPr>
            </a:p>
          </p:txBody>
        </p:sp>
      </p:grpSp>
      <p:cxnSp>
        <p:nvCxnSpPr>
          <p:cNvPr id="112" name="Google Shape;112;p18"/>
          <p:cNvCxnSpPr/>
          <p:nvPr/>
        </p:nvCxnSpPr>
        <p:spPr>
          <a:xfrm>
            <a:off x="6501588" y="2419363"/>
            <a:ext cx="780600" cy="0"/>
          </a:xfrm>
          <a:prstGeom prst="straightConnector1">
            <a:avLst/>
          </a:prstGeom>
          <a:noFill/>
          <a:ln w="28575" cap="flat" cmpd="sng">
            <a:solidFill>
              <a:schemeClr val="dk2"/>
            </a:solidFill>
            <a:prstDash val="solid"/>
            <a:round/>
            <a:headEnd type="none" w="sm" len="sm"/>
            <a:tailEnd type="triangle" w="med" len="med"/>
          </a:ln>
        </p:spPr>
      </p:cxnSp>
      <p:cxnSp>
        <p:nvCxnSpPr>
          <p:cNvPr id="113" name="Google Shape;113;p18"/>
          <p:cNvCxnSpPr>
            <a:stCxn id="111" idx="0"/>
            <a:endCxn id="114" idx="0"/>
          </p:cNvCxnSpPr>
          <p:nvPr/>
        </p:nvCxnSpPr>
        <p:spPr>
          <a:xfrm rot="5400000" flipH="1">
            <a:off x="4579384" y="-1181610"/>
            <a:ext cx="96000" cy="6372000"/>
          </a:xfrm>
          <a:prstGeom prst="bentConnector3">
            <a:avLst>
              <a:gd name="adj1" fmla="val 585901"/>
            </a:avLst>
          </a:prstGeom>
          <a:noFill/>
          <a:ln w="28575" cap="flat" cmpd="sng">
            <a:solidFill>
              <a:srgbClr val="EFEFEF"/>
            </a:solidFill>
            <a:prstDash val="solid"/>
            <a:round/>
            <a:headEnd type="none" w="sm" len="sm"/>
            <a:tailEnd type="triangle" w="med" len="med"/>
          </a:ln>
        </p:spPr>
      </p:cxnSp>
      <p:grpSp>
        <p:nvGrpSpPr>
          <p:cNvPr id="115" name="Google Shape;115;p18"/>
          <p:cNvGrpSpPr/>
          <p:nvPr/>
        </p:nvGrpSpPr>
        <p:grpSpPr>
          <a:xfrm>
            <a:off x="744400" y="1956400"/>
            <a:ext cx="1339500" cy="1089128"/>
            <a:chOff x="744400" y="2261200"/>
            <a:chExt cx="1339500" cy="1089128"/>
          </a:xfrm>
        </p:grpSpPr>
        <p:sp>
          <p:nvSpPr>
            <p:cNvPr id="114" name="Google Shape;114;p18"/>
            <p:cNvSpPr/>
            <p:nvPr/>
          </p:nvSpPr>
          <p:spPr>
            <a:xfrm>
              <a:off x="1051045" y="2261200"/>
              <a:ext cx="780600" cy="68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8"/>
            <p:cNvSpPr txBox="1"/>
            <p:nvPr/>
          </p:nvSpPr>
          <p:spPr>
            <a:xfrm>
              <a:off x="744400" y="3102228"/>
              <a:ext cx="1339500" cy="24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EFEFEF"/>
                  </a:solidFill>
                  <a:latin typeface="Roboto Condensed"/>
                  <a:ea typeface="Roboto Condensed"/>
                  <a:cs typeface="Roboto Condensed"/>
                  <a:sym typeface="Roboto Condensed"/>
                </a:rPr>
                <a:t>Focus on User</a:t>
              </a:r>
              <a:endParaRPr sz="1800" b="0" i="0" u="none" strike="noStrike" cap="none">
                <a:solidFill>
                  <a:srgbClr val="EFEFEF"/>
                </a:solidFill>
                <a:latin typeface="Roboto Condensed"/>
                <a:ea typeface="Roboto Condensed"/>
                <a:cs typeface="Roboto Condensed"/>
                <a:sym typeface="Roboto Condensed"/>
              </a:endParaRPr>
            </a:p>
          </p:txBody>
        </p:sp>
      </p:grpSp>
      <p:cxnSp>
        <p:nvCxnSpPr>
          <p:cNvPr id="117" name="Google Shape;117;p18"/>
          <p:cNvCxnSpPr/>
          <p:nvPr/>
        </p:nvCxnSpPr>
        <p:spPr>
          <a:xfrm>
            <a:off x="3419500" y="2419375"/>
            <a:ext cx="780600" cy="0"/>
          </a:xfrm>
          <a:prstGeom prst="straightConnector1">
            <a:avLst/>
          </a:prstGeom>
          <a:noFill/>
          <a:ln w="28575" cap="flat" cmpd="sng">
            <a:solidFill>
              <a:schemeClr val="dk2"/>
            </a:solidFill>
            <a:prstDash val="solid"/>
            <a:round/>
            <a:headEnd type="none" w="sm" len="sm"/>
            <a:tailEnd type="triangle" w="med" len="med"/>
          </a:ln>
        </p:spPr>
      </p:cxnSp>
      <p:sp>
        <p:nvSpPr>
          <p:cNvPr id="118" name="Google Shape;118;p18"/>
          <p:cNvSpPr txBox="1">
            <a:spLocks noGrp="1"/>
          </p:cNvSpPr>
          <p:nvPr>
            <p:ph type="body" idx="1"/>
          </p:nvPr>
        </p:nvSpPr>
        <p:spPr>
          <a:xfrm>
            <a:off x="676125" y="4123325"/>
            <a:ext cx="7831800" cy="477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2"/>
              </a:buClr>
              <a:buSzPts val="1800"/>
              <a:buFont typeface="Open Sans Light"/>
              <a:buNone/>
            </a:pPr>
            <a:r>
              <a:rPr lang="en" sz="2400" b="0" i="0" u="none" strike="noStrike" cap="none">
                <a:solidFill>
                  <a:srgbClr val="D9D9D9"/>
                </a:solidFill>
                <a:latin typeface="Roboto Condensed"/>
                <a:ea typeface="Roboto Condensed"/>
                <a:cs typeface="Roboto Condensed"/>
                <a:sym typeface="Roboto Condensed"/>
              </a:rPr>
              <a:t>System learns patterns from data</a:t>
            </a:r>
            <a:endParaRPr sz="2400" b="0" i="0" u="none" strike="noStrike" cap="none">
              <a:solidFill>
                <a:srgbClr val="D9D9D9"/>
              </a:solidFill>
              <a:latin typeface="Roboto Condensed"/>
              <a:ea typeface="Roboto Condensed"/>
              <a:cs typeface="Roboto Condensed"/>
              <a:sym typeface="Roboto Condensed"/>
            </a:endParaRPr>
          </a:p>
        </p:txBody>
      </p:sp>
      <p:pic>
        <p:nvPicPr>
          <p:cNvPr id="119" name="Google Shape;119;p18"/>
          <p:cNvPicPr preferRelativeResize="0"/>
          <p:nvPr/>
        </p:nvPicPr>
        <p:blipFill rotWithShape="1">
          <a:blip r:embed="rId3">
            <a:alphaModFix/>
          </a:blip>
          <a:srcRect/>
          <a:stretch/>
        </p:blipFill>
        <p:spPr>
          <a:xfrm>
            <a:off x="1089600" y="2015875"/>
            <a:ext cx="649100" cy="649100"/>
          </a:xfrm>
          <a:prstGeom prst="rect">
            <a:avLst/>
          </a:prstGeom>
          <a:noFill/>
          <a:ln>
            <a:noFill/>
          </a:ln>
        </p:spPr>
      </p:pic>
      <p:pic>
        <p:nvPicPr>
          <p:cNvPr id="120" name="Google Shape;120;p18"/>
          <p:cNvPicPr preferRelativeResize="0"/>
          <p:nvPr/>
        </p:nvPicPr>
        <p:blipFill rotWithShape="1">
          <a:blip r:embed="rId4">
            <a:alphaModFix/>
          </a:blip>
          <a:srcRect/>
          <a:stretch/>
        </p:blipFill>
        <p:spPr>
          <a:xfrm>
            <a:off x="2696200" y="2015875"/>
            <a:ext cx="649100" cy="649100"/>
          </a:xfrm>
          <a:prstGeom prst="rect">
            <a:avLst/>
          </a:prstGeom>
          <a:noFill/>
          <a:ln>
            <a:noFill/>
          </a:ln>
        </p:spPr>
      </p:pic>
      <p:pic>
        <p:nvPicPr>
          <p:cNvPr id="121" name="Google Shape;121;p18"/>
          <p:cNvPicPr preferRelativeResize="0"/>
          <p:nvPr/>
        </p:nvPicPr>
        <p:blipFill rotWithShape="1">
          <a:blip r:embed="rId5">
            <a:alphaModFix/>
          </a:blip>
          <a:srcRect/>
          <a:stretch/>
        </p:blipFill>
        <p:spPr>
          <a:xfrm>
            <a:off x="7502100" y="2015875"/>
            <a:ext cx="649100" cy="649100"/>
          </a:xfrm>
          <a:prstGeom prst="rect">
            <a:avLst/>
          </a:prstGeom>
          <a:noFill/>
          <a:ln>
            <a:noFill/>
          </a:ln>
        </p:spPr>
      </p:pic>
      <p:pic>
        <p:nvPicPr>
          <p:cNvPr id="122" name="Google Shape;122;p18"/>
          <p:cNvPicPr preferRelativeResize="0"/>
          <p:nvPr/>
        </p:nvPicPr>
        <p:blipFill rotWithShape="1">
          <a:blip r:embed="rId6">
            <a:alphaModFix/>
          </a:blip>
          <a:srcRect/>
          <a:stretch/>
        </p:blipFill>
        <p:spPr>
          <a:xfrm>
            <a:off x="5804050" y="2000450"/>
            <a:ext cx="649100" cy="649100"/>
          </a:xfrm>
          <a:prstGeom prst="rect">
            <a:avLst/>
          </a:prstGeom>
          <a:noFill/>
          <a:ln>
            <a:noFill/>
          </a:ln>
        </p:spPr>
      </p:pic>
      <p:pic>
        <p:nvPicPr>
          <p:cNvPr id="123" name="Google Shape;123;p18"/>
          <p:cNvPicPr preferRelativeResize="0"/>
          <p:nvPr/>
        </p:nvPicPr>
        <p:blipFill rotWithShape="1">
          <a:blip r:embed="rId7">
            <a:alphaModFix/>
          </a:blip>
          <a:srcRect/>
          <a:stretch/>
        </p:blipFill>
        <p:spPr>
          <a:xfrm>
            <a:off x="4286051" y="2052400"/>
            <a:ext cx="649100" cy="64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p:nvPr/>
        </p:nvSpPr>
        <p:spPr>
          <a:xfrm>
            <a:off x="0" y="4300300"/>
            <a:ext cx="9144000" cy="843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b="0" i="0" u="none" strike="noStrike" cap="none">
                <a:solidFill>
                  <a:schemeClr val="dk2"/>
                </a:solidFill>
                <a:latin typeface="Arial"/>
                <a:ea typeface="Arial"/>
                <a:cs typeface="Arial"/>
                <a:sym typeface="Arial"/>
              </a:rPr>
              <a:t>How many examples of Machine Learning can you brainstorm?</a:t>
            </a:r>
            <a:endParaRPr sz="24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1"/>
              </a:buClr>
              <a:buSzPts val="11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16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9" name="Google Shape;129;p19"/>
          <p:cNvCxnSpPr>
            <a:endCxn id="130" idx="1"/>
          </p:cNvCxnSpPr>
          <p:nvPr/>
        </p:nvCxnSpPr>
        <p:spPr>
          <a:xfrm>
            <a:off x="5863475" y="1784850"/>
            <a:ext cx="1034700" cy="360000"/>
          </a:xfrm>
          <a:prstGeom prst="straightConnector1">
            <a:avLst/>
          </a:prstGeom>
          <a:noFill/>
          <a:ln w="19050" cap="flat" cmpd="sng">
            <a:solidFill>
              <a:schemeClr val="dk2"/>
            </a:solidFill>
            <a:prstDash val="solid"/>
            <a:round/>
            <a:headEnd type="none" w="sm" len="sm"/>
            <a:tailEnd type="none" w="sm" len="sm"/>
          </a:ln>
        </p:spPr>
      </p:cxnSp>
      <p:cxnSp>
        <p:nvCxnSpPr>
          <p:cNvPr id="131" name="Google Shape;131;p19"/>
          <p:cNvCxnSpPr>
            <a:endCxn id="132" idx="3"/>
          </p:cNvCxnSpPr>
          <p:nvPr/>
        </p:nvCxnSpPr>
        <p:spPr>
          <a:xfrm flipH="1">
            <a:off x="2524725" y="1785125"/>
            <a:ext cx="955800" cy="192300"/>
          </a:xfrm>
          <a:prstGeom prst="straightConnector1">
            <a:avLst/>
          </a:prstGeom>
          <a:noFill/>
          <a:ln w="19050" cap="flat" cmpd="sng">
            <a:solidFill>
              <a:schemeClr val="dk2"/>
            </a:solidFill>
            <a:prstDash val="solid"/>
            <a:round/>
            <a:headEnd type="none" w="sm" len="sm"/>
            <a:tailEnd type="none" w="sm" len="sm"/>
          </a:ln>
        </p:spPr>
      </p:cxnSp>
      <p:cxnSp>
        <p:nvCxnSpPr>
          <p:cNvPr id="133" name="Google Shape;133;p19"/>
          <p:cNvCxnSpPr>
            <a:endCxn id="134" idx="0"/>
          </p:cNvCxnSpPr>
          <p:nvPr/>
        </p:nvCxnSpPr>
        <p:spPr>
          <a:xfrm>
            <a:off x="4669313" y="2526513"/>
            <a:ext cx="0" cy="336300"/>
          </a:xfrm>
          <a:prstGeom prst="straightConnector1">
            <a:avLst/>
          </a:prstGeom>
          <a:noFill/>
          <a:ln w="19050" cap="flat" cmpd="sng">
            <a:solidFill>
              <a:schemeClr val="dk2"/>
            </a:solidFill>
            <a:prstDash val="solid"/>
            <a:round/>
            <a:headEnd type="none" w="sm" len="sm"/>
            <a:tailEnd type="none" w="sm" len="sm"/>
          </a:ln>
        </p:spPr>
      </p:cxnSp>
      <p:sp>
        <p:nvSpPr>
          <p:cNvPr id="130" name="Google Shape;130;p19"/>
          <p:cNvSpPr txBox="1"/>
          <p:nvPr/>
        </p:nvSpPr>
        <p:spPr>
          <a:xfrm>
            <a:off x="6898175" y="1952400"/>
            <a:ext cx="18972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Clustering</a:t>
            </a:r>
            <a:endParaRPr sz="1800" b="1" i="0" u="none" strike="noStrike" cap="none">
              <a:solidFill>
                <a:srgbClr val="000000"/>
              </a:solidFill>
              <a:latin typeface="Arial"/>
              <a:ea typeface="Arial"/>
              <a:cs typeface="Arial"/>
              <a:sym typeface="Arial"/>
            </a:endParaRPr>
          </a:p>
        </p:txBody>
      </p:sp>
      <p:sp>
        <p:nvSpPr>
          <p:cNvPr id="134" name="Google Shape;134;p19"/>
          <p:cNvSpPr txBox="1"/>
          <p:nvPr/>
        </p:nvSpPr>
        <p:spPr>
          <a:xfrm>
            <a:off x="3575813" y="2862813"/>
            <a:ext cx="21870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Recommendation</a:t>
            </a:r>
            <a:endParaRPr sz="1800" b="1" i="0" u="none" strike="noStrike" cap="none">
              <a:solidFill>
                <a:srgbClr val="000000"/>
              </a:solidFill>
              <a:latin typeface="Arial"/>
              <a:ea typeface="Arial"/>
              <a:cs typeface="Arial"/>
              <a:sym typeface="Arial"/>
            </a:endParaRPr>
          </a:p>
        </p:txBody>
      </p:sp>
      <p:sp>
        <p:nvSpPr>
          <p:cNvPr id="132" name="Google Shape;132;p19"/>
          <p:cNvSpPr txBox="1"/>
          <p:nvPr/>
        </p:nvSpPr>
        <p:spPr>
          <a:xfrm>
            <a:off x="711825" y="1784975"/>
            <a:ext cx="18129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Classification</a:t>
            </a:r>
            <a:endParaRPr sz="1800" b="1" i="0" u="none" strike="noStrike" cap="none">
              <a:solidFill>
                <a:srgbClr val="000000"/>
              </a:solidFill>
              <a:latin typeface="Arial"/>
              <a:ea typeface="Arial"/>
              <a:cs typeface="Arial"/>
              <a:sym typeface="Arial"/>
            </a:endParaRPr>
          </a:p>
        </p:txBody>
      </p:sp>
      <p:grpSp>
        <p:nvGrpSpPr>
          <p:cNvPr id="135" name="Google Shape;135;p19"/>
          <p:cNvGrpSpPr/>
          <p:nvPr/>
        </p:nvGrpSpPr>
        <p:grpSpPr>
          <a:xfrm>
            <a:off x="348626" y="2193288"/>
            <a:ext cx="2708974" cy="1110165"/>
            <a:chOff x="20924" y="1959017"/>
            <a:chExt cx="2703297" cy="1110165"/>
          </a:xfrm>
        </p:grpSpPr>
        <p:grpSp>
          <p:nvGrpSpPr>
            <p:cNvPr id="136" name="Google Shape;136;p19"/>
            <p:cNvGrpSpPr/>
            <p:nvPr/>
          </p:nvGrpSpPr>
          <p:grpSpPr>
            <a:xfrm>
              <a:off x="1106567" y="2760482"/>
              <a:ext cx="1460333" cy="308700"/>
              <a:chOff x="1106567" y="2760482"/>
              <a:chExt cx="1460333" cy="308700"/>
            </a:xfrm>
          </p:grpSpPr>
          <p:sp>
            <p:nvSpPr>
              <p:cNvPr id="137" name="Google Shape;137;p19"/>
              <p:cNvSpPr/>
              <p:nvPr/>
            </p:nvSpPr>
            <p:spPr>
              <a:xfrm>
                <a:off x="1106567" y="2792192"/>
                <a:ext cx="1460333" cy="245275"/>
              </a:xfrm>
              <a:prstGeom prst="flowChartPreparation">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onsolas"/>
                  <a:ea typeface="Consolas"/>
                  <a:cs typeface="Consolas"/>
                  <a:sym typeface="Consolas"/>
                </a:endParaRPr>
              </a:p>
            </p:txBody>
          </p:sp>
          <p:sp>
            <p:nvSpPr>
              <p:cNvPr id="138" name="Google Shape;138;p19"/>
              <p:cNvSpPr txBox="1"/>
              <p:nvPr/>
            </p:nvSpPr>
            <p:spPr>
              <a:xfrm>
                <a:off x="1315202" y="2760482"/>
                <a:ext cx="1029000" cy="30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999999"/>
                    </a:solidFill>
                    <a:latin typeface="Consolas"/>
                    <a:ea typeface="Consolas"/>
                    <a:cs typeface="Consolas"/>
                    <a:sym typeface="Consolas"/>
                  </a:rPr>
                  <a:t>MAMMAL</a:t>
                </a:r>
                <a:endParaRPr sz="1800" b="0" i="0" u="none" strike="noStrike" cap="none">
                  <a:solidFill>
                    <a:srgbClr val="999999"/>
                  </a:solidFill>
                  <a:latin typeface="Arial"/>
                  <a:ea typeface="Arial"/>
                  <a:cs typeface="Arial"/>
                  <a:sym typeface="Arial"/>
                </a:endParaRPr>
              </a:p>
            </p:txBody>
          </p:sp>
        </p:grpSp>
        <p:grpSp>
          <p:nvGrpSpPr>
            <p:cNvPr id="139" name="Google Shape;139;p19"/>
            <p:cNvGrpSpPr/>
            <p:nvPr/>
          </p:nvGrpSpPr>
          <p:grpSpPr>
            <a:xfrm>
              <a:off x="1106568" y="2334925"/>
              <a:ext cx="1617653" cy="308700"/>
              <a:chOff x="1106568" y="2334925"/>
              <a:chExt cx="1617653" cy="308700"/>
            </a:xfrm>
          </p:grpSpPr>
          <p:sp>
            <p:nvSpPr>
              <p:cNvPr id="140" name="Google Shape;140;p19"/>
              <p:cNvSpPr/>
              <p:nvPr/>
            </p:nvSpPr>
            <p:spPr>
              <a:xfrm>
                <a:off x="1106568" y="2388117"/>
                <a:ext cx="1617653" cy="245275"/>
              </a:xfrm>
              <a:prstGeom prst="flowChartPreparation">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onsolas"/>
                  <a:ea typeface="Consolas"/>
                  <a:cs typeface="Consolas"/>
                  <a:sym typeface="Consolas"/>
                </a:endParaRPr>
              </a:p>
            </p:txBody>
          </p:sp>
          <p:sp>
            <p:nvSpPr>
              <p:cNvPr id="141" name="Google Shape;141;p19"/>
              <p:cNvSpPr txBox="1"/>
              <p:nvPr/>
            </p:nvSpPr>
            <p:spPr>
              <a:xfrm>
                <a:off x="1242393" y="2334925"/>
                <a:ext cx="1324500" cy="30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999999"/>
                    </a:solidFill>
                    <a:latin typeface="Consolas"/>
                    <a:ea typeface="Consolas"/>
                    <a:cs typeface="Consolas"/>
                    <a:sym typeface="Consolas"/>
                  </a:rPr>
                  <a:t>WILDLIFE</a:t>
                </a:r>
                <a:endParaRPr sz="1800" b="0" i="0" u="none" strike="noStrike" cap="none">
                  <a:solidFill>
                    <a:srgbClr val="999999"/>
                  </a:solidFill>
                  <a:latin typeface="Arial"/>
                  <a:ea typeface="Arial"/>
                  <a:cs typeface="Arial"/>
                  <a:sym typeface="Arial"/>
                </a:endParaRPr>
              </a:p>
            </p:txBody>
          </p:sp>
        </p:grpSp>
        <p:grpSp>
          <p:nvGrpSpPr>
            <p:cNvPr id="142" name="Google Shape;142;p19"/>
            <p:cNvGrpSpPr/>
            <p:nvPr/>
          </p:nvGrpSpPr>
          <p:grpSpPr>
            <a:xfrm>
              <a:off x="1155259" y="1959017"/>
              <a:ext cx="1029019" cy="308700"/>
              <a:chOff x="1155259" y="1959017"/>
              <a:chExt cx="1029019" cy="308700"/>
            </a:xfrm>
          </p:grpSpPr>
          <p:sp>
            <p:nvSpPr>
              <p:cNvPr id="143" name="Google Shape;143;p19"/>
              <p:cNvSpPr/>
              <p:nvPr/>
            </p:nvSpPr>
            <p:spPr>
              <a:xfrm>
                <a:off x="1155259" y="2017321"/>
                <a:ext cx="1029019" cy="245275"/>
              </a:xfrm>
              <a:prstGeom prst="flowChartPreparation">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onsolas"/>
                  <a:ea typeface="Consolas"/>
                  <a:cs typeface="Consolas"/>
                  <a:sym typeface="Consolas"/>
                </a:endParaRPr>
              </a:p>
            </p:txBody>
          </p:sp>
          <p:sp>
            <p:nvSpPr>
              <p:cNvPr id="144" name="Google Shape;144;p19"/>
              <p:cNvSpPr txBox="1"/>
              <p:nvPr/>
            </p:nvSpPr>
            <p:spPr>
              <a:xfrm>
                <a:off x="1182609" y="1959017"/>
                <a:ext cx="849300" cy="30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999999"/>
                    </a:solidFill>
                    <a:latin typeface="Consolas"/>
                    <a:ea typeface="Consolas"/>
                    <a:cs typeface="Consolas"/>
                    <a:sym typeface="Consolas"/>
                  </a:rPr>
                  <a:t>LION</a:t>
                </a:r>
                <a:endParaRPr sz="1800" b="0" i="0" u="none" strike="noStrike" cap="none">
                  <a:solidFill>
                    <a:srgbClr val="999999"/>
                  </a:solidFill>
                  <a:latin typeface="Arial"/>
                  <a:ea typeface="Arial"/>
                  <a:cs typeface="Arial"/>
                  <a:sym typeface="Arial"/>
                </a:endParaRPr>
              </a:p>
            </p:txBody>
          </p:sp>
        </p:grpSp>
        <p:pic>
          <p:nvPicPr>
            <p:cNvPr id="145" name="Google Shape;145;p19"/>
            <p:cNvPicPr preferRelativeResize="0"/>
            <p:nvPr/>
          </p:nvPicPr>
          <p:blipFill rotWithShape="1">
            <a:blip r:embed="rId3">
              <a:alphaModFix/>
            </a:blip>
            <a:srcRect/>
            <a:stretch/>
          </p:blipFill>
          <p:spPr>
            <a:xfrm>
              <a:off x="20924" y="2029618"/>
              <a:ext cx="981000" cy="654006"/>
            </a:xfrm>
            <a:prstGeom prst="rect">
              <a:avLst/>
            </a:prstGeom>
            <a:noFill/>
            <a:ln>
              <a:noFill/>
            </a:ln>
          </p:spPr>
        </p:pic>
      </p:grpSp>
      <p:pic>
        <p:nvPicPr>
          <p:cNvPr id="146" name="Google Shape;146;p19"/>
          <p:cNvPicPr preferRelativeResize="0"/>
          <p:nvPr/>
        </p:nvPicPr>
        <p:blipFill rotWithShape="1">
          <a:blip r:embed="rId4">
            <a:alphaModFix/>
          </a:blip>
          <a:srcRect/>
          <a:stretch/>
        </p:blipFill>
        <p:spPr>
          <a:xfrm>
            <a:off x="7089574" y="2337324"/>
            <a:ext cx="1138022" cy="1066900"/>
          </a:xfrm>
          <a:prstGeom prst="rect">
            <a:avLst/>
          </a:prstGeom>
          <a:noFill/>
          <a:ln>
            <a:noFill/>
          </a:ln>
        </p:spPr>
      </p:pic>
      <p:pic>
        <p:nvPicPr>
          <p:cNvPr id="147" name="Google Shape;147;p19"/>
          <p:cNvPicPr preferRelativeResize="0"/>
          <p:nvPr/>
        </p:nvPicPr>
        <p:blipFill rotWithShape="1">
          <a:blip r:embed="rId5">
            <a:alphaModFix/>
          </a:blip>
          <a:srcRect/>
          <a:stretch/>
        </p:blipFill>
        <p:spPr>
          <a:xfrm>
            <a:off x="3057600" y="3247790"/>
            <a:ext cx="3840574" cy="896430"/>
          </a:xfrm>
          <a:prstGeom prst="rect">
            <a:avLst/>
          </a:prstGeom>
          <a:noFill/>
          <a:ln>
            <a:noFill/>
          </a:ln>
        </p:spPr>
      </p:pic>
      <p:sp>
        <p:nvSpPr>
          <p:cNvPr id="148" name="Google Shape;148;p19"/>
          <p:cNvSpPr/>
          <p:nvPr/>
        </p:nvSpPr>
        <p:spPr>
          <a:xfrm>
            <a:off x="3458375" y="1173813"/>
            <a:ext cx="2304300" cy="1163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Types of</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Machine Learning</a:t>
            </a:r>
            <a:endParaRPr sz="2400" b="0" i="0" u="none" strike="noStrike" cap="none">
              <a:solidFill>
                <a:srgbClr val="000000"/>
              </a:solidFill>
              <a:latin typeface="Arial"/>
              <a:ea typeface="Arial"/>
              <a:cs typeface="Arial"/>
              <a:sym typeface="Arial"/>
            </a:endParaRPr>
          </a:p>
        </p:txBody>
      </p:sp>
      <p:sp>
        <p:nvSpPr>
          <p:cNvPr id="149" name="Google Shape;149;p19"/>
          <p:cNvSpPr/>
          <p:nvPr/>
        </p:nvSpPr>
        <p:spPr>
          <a:xfrm>
            <a:off x="-2450" y="0"/>
            <a:ext cx="9144000" cy="1110150"/>
          </a:xfrm>
          <a:prstGeom prst="flowChartOffpageConnector">
            <a:avLst/>
          </a:prstGeom>
          <a:solidFill>
            <a:srgbClr val="4885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Review: What can ML be used for?</a:t>
            </a:r>
            <a:endParaRPr sz="3000" b="0" i="0" u="none" strike="noStrike" cap="none">
              <a:solidFill>
                <a:srgbClr val="FFFFFF"/>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2"/>
              </a:buClr>
              <a:buSzPts val="1800"/>
              <a:buFont typeface="Open Sans Light"/>
              <a:buNone/>
            </a:pPr>
            <a:r>
              <a:rPr lang="en" sz="1800" b="0" i="0" u="none" strike="noStrike" cap="none">
                <a:solidFill>
                  <a:schemeClr val="dk2"/>
                </a:solidFill>
                <a:latin typeface="Open Sans Light"/>
                <a:ea typeface="Open Sans Light"/>
                <a:cs typeface="Open Sans Light"/>
                <a:sym typeface="Open Sans Light"/>
              </a:rPr>
              <a:t>Use</a:t>
            </a:r>
            <a:r>
              <a:rPr lang="en"/>
              <a:t> </a:t>
            </a:r>
            <a:r>
              <a:rPr lang="en" sz="1800" b="0" i="0" u="none" strike="noStrike" cap="none">
                <a:solidFill>
                  <a:schemeClr val="dk2"/>
                </a:solidFill>
                <a:latin typeface="Open Sans Light"/>
                <a:ea typeface="Open Sans Light"/>
                <a:cs typeface="Open Sans Light"/>
                <a:sym typeface="Open Sans Light"/>
              </a:rPr>
              <a:t>to detect individual features / components of an image.</a:t>
            </a:r>
            <a:endParaRPr sz="1800" b="0" i="0" u="none" strike="noStrike" cap="none">
              <a:solidFill>
                <a:schemeClr val="dk2"/>
              </a:solidFill>
              <a:latin typeface="Open Sans Light"/>
              <a:ea typeface="Open Sans Light"/>
              <a:cs typeface="Open Sans Light"/>
              <a:sym typeface="Open Sans Light"/>
            </a:endParaRPr>
          </a:p>
        </p:txBody>
      </p:sp>
      <p:pic>
        <p:nvPicPr>
          <p:cNvPr id="155" name="Google Shape;155;p20"/>
          <p:cNvPicPr preferRelativeResize="0"/>
          <p:nvPr/>
        </p:nvPicPr>
        <p:blipFill rotWithShape="1">
          <a:blip r:embed="rId3">
            <a:alphaModFix/>
          </a:blip>
          <a:srcRect/>
          <a:stretch/>
        </p:blipFill>
        <p:spPr>
          <a:xfrm>
            <a:off x="816813" y="1668200"/>
            <a:ext cx="7510375" cy="3171550"/>
          </a:xfrm>
          <a:prstGeom prst="rect">
            <a:avLst/>
          </a:prstGeom>
          <a:noFill/>
          <a:ln>
            <a:noFill/>
          </a:ln>
        </p:spPr>
      </p:pic>
      <p:sp>
        <p:nvSpPr>
          <p:cNvPr id="156" name="Google Shape;156;p20"/>
          <p:cNvSpPr/>
          <p:nvPr/>
        </p:nvSpPr>
        <p:spPr>
          <a:xfrm>
            <a:off x="-2450" y="0"/>
            <a:ext cx="9144000" cy="1170375"/>
          </a:xfrm>
          <a:prstGeom prst="flowChartOffpageConnector">
            <a:avLst/>
          </a:prstGeom>
          <a:solidFill>
            <a:srgbClr val="4885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Image Recognition</a:t>
            </a:r>
            <a:endParaRPr sz="3000" b="0" i="0" u="none" strike="noStrike" cap="none">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chemeClr val="dk2"/>
              </a:buClr>
              <a:buSzPts val="1800"/>
              <a:buFont typeface="Open Sans Light"/>
              <a:buNone/>
            </a:pPr>
            <a:r>
              <a:rPr lang="en" sz="1800" b="0" i="0" u="none" strike="noStrike" cap="none">
                <a:solidFill>
                  <a:schemeClr val="dk2"/>
                </a:solidFill>
                <a:latin typeface="Open Sans Light"/>
                <a:ea typeface="Open Sans Light"/>
                <a:cs typeface="Open Sans Light"/>
                <a:sym typeface="Open Sans Light"/>
              </a:rPr>
              <a:t>Translating spoken word to text (Transcribing)</a:t>
            </a:r>
            <a:endParaRPr sz="1800" b="0" i="0" u="none" strike="noStrike" cap="none">
              <a:solidFill>
                <a:schemeClr val="dk2"/>
              </a:solidFill>
              <a:latin typeface="Open Sans Light"/>
              <a:ea typeface="Open Sans Light"/>
              <a:cs typeface="Open Sans Light"/>
              <a:sym typeface="Open Sans Light"/>
            </a:endParaRPr>
          </a:p>
          <a:p>
            <a:pPr marL="0" marR="0" lvl="0" indent="0" algn="l" rtl="0">
              <a:lnSpc>
                <a:spcPct val="115000"/>
              </a:lnSpc>
              <a:spcBef>
                <a:spcPts val="600"/>
              </a:spcBef>
              <a:spcAft>
                <a:spcPts val="0"/>
              </a:spcAft>
              <a:buClr>
                <a:schemeClr val="dk2"/>
              </a:buClr>
              <a:buSzPts val="1800"/>
              <a:buFont typeface="Open Sans Light"/>
              <a:buNone/>
            </a:pPr>
            <a:r>
              <a:rPr lang="en" sz="1800" b="0" i="0" u="none" strike="noStrike" cap="none">
                <a:solidFill>
                  <a:schemeClr val="dk2"/>
                </a:solidFill>
                <a:latin typeface="Open Sans Light"/>
                <a:ea typeface="Open Sans Light"/>
                <a:cs typeface="Open Sans Light"/>
                <a:sym typeface="Open Sans Light"/>
              </a:rPr>
              <a:t>Language detection</a:t>
            </a:r>
            <a:endParaRPr sz="1800" b="0" i="0" u="none" strike="noStrike" cap="none">
              <a:solidFill>
                <a:schemeClr val="dk2"/>
              </a:solidFill>
              <a:latin typeface="Open Sans Light"/>
              <a:ea typeface="Open Sans Light"/>
              <a:cs typeface="Open Sans Light"/>
              <a:sym typeface="Open Sans Light"/>
            </a:endParaRPr>
          </a:p>
        </p:txBody>
      </p:sp>
      <p:pic>
        <p:nvPicPr>
          <p:cNvPr id="162" name="Google Shape;162;p21"/>
          <p:cNvPicPr preferRelativeResize="0"/>
          <p:nvPr/>
        </p:nvPicPr>
        <p:blipFill rotWithShape="1">
          <a:blip r:embed="rId3">
            <a:alphaModFix/>
          </a:blip>
          <a:srcRect l="22818" t="8064" r="20143" b="12953"/>
          <a:stretch/>
        </p:blipFill>
        <p:spPr>
          <a:xfrm>
            <a:off x="2684075" y="1861200"/>
            <a:ext cx="3775851" cy="2745200"/>
          </a:xfrm>
          <a:prstGeom prst="rect">
            <a:avLst/>
          </a:prstGeom>
          <a:noFill/>
          <a:ln>
            <a:noFill/>
          </a:ln>
        </p:spPr>
      </p:pic>
      <p:sp>
        <p:nvSpPr>
          <p:cNvPr id="163" name="Google Shape;163;p21"/>
          <p:cNvSpPr/>
          <p:nvPr/>
        </p:nvSpPr>
        <p:spPr>
          <a:xfrm>
            <a:off x="-2450" y="0"/>
            <a:ext cx="9144000" cy="1170375"/>
          </a:xfrm>
          <a:prstGeom prst="flowChartOffpageConnector">
            <a:avLst/>
          </a:prstGeom>
          <a:solidFill>
            <a:srgbClr val="4885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a:solidFill>
                  <a:srgbClr val="FFFFFF"/>
                </a:solidFill>
                <a:latin typeface="Oswald"/>
                <a:ea typeface="Oswald"/>
                <a:cs typeface="Oswald"/>
                <a:sym typeface="Oswald"/>
              </a:rPr>
              <a:t>Speech </a:t>
            </a:r>
            <a:r>
              <a:rPr lang="en" sz="3000" b="0" i="0" u="none" strike="noStrike" cap="none">
                <a:solidFill>
                  <a:srgbClr val="FFFFFF"/>
                </a:solidFill>
                <a:latin typeface="Oswald"/>
                <a:ea typeface="Oswald"/>
                <a:cs typeface="Oswald"/>
                <a:sym typeface="Oswald"/>
              </a:rPr>
              <a:t>Recognition</a:t>
            </a:r>
            <a:endParaRPr sz="3000" b="0" i="0" u="none" strike="noStrike" cap="none">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2"/>
              </a:buClr>
              <a:buSzPts val="1800"/>
              <a:buFont typeface="Open Sans Light"/>
              <a:buNone/>
            </a:pPr>
            <a:r>
              <a:rPr lang="en" sz="1800" b="0" i="0" u="none" strike="noStrike" cap="none">
                <a:solidFill>
                  <a:schemeClr val="dk2"/>
                </a:solidFill>
                <a:latin typeface="Open Sans Light"/>
                <a:ea typeface="Open Sans Light"/>
                <a:cs typeface="Open Sans Light"/>
                <a:sym typeface="Open Sans Light"/>
              </a:rPr>
              <a:t>Being able to understand and respond to language.</a:t>
            </a:r>
            <a:endParaRPr sz="1800" b="0" i="0" u="none" strike="noStrike" cap="none">
              <a:solidFill>
                <a:schemeClr val="dk2"/>
              </a:solidFill>
              <a:latin typeface="Open Sans Light"/>
              <a:ea typeface="Open Sans Light"/>
              <a:cs typeface="Open Sans Light"/>
              <a:sym typeface="Open Sans Light"/>
            </a:endParaRPr>
          </a:p>
        </p:txBody>
      </p:sp>
      <p:pic>
        <p:nvPicPr>
          <p:cNvPr id="169" name="Google Shape;169;p22"/>
          <p:cNvPicPr preferRelativeResize="0"/>
          <p:nvPr/>
        </p:nvPicPr>
        <p:blipFill rotWithShape="1">
          <a:blip r:embed="rId3">
            <a:alphaModFix/>
          </a:blip>
          <a:srcRect/>
          <a:stretch/>
        </p:blipFill>
        <p:spPr>
          <a:xfrm>
            <a:off x="2508700" y="1876000"/>
            <a:ext cx="4381500" cy="2771775"/>
          </a:xfrm>
          <a:prstGeom prst="rect">
            <a:avLst/>
          </a:prstGeom>
          <a:noFill/>
          <a:ln>
            <a:noFill/>
          </a:ln>
        </p:spPr>
      </p:pic>
      <p:sp>
        <p:nvSpPr>
          <p:cNvPr id="170" name="Google Shape;170;p22"/>
          <p:cNvSpPr/>
          <p:nvPr/>
        </p:nvSpPr>
        <p:spPr>
          <a:xfrm>
            <a:off x="-2450" y="0"/>
            <a:ext cx="9144000" cy="1170375"/>
          </a:xfrm>
          <a:prstGeom prst="flowChartOffpageConnector">
            <a:avLst/>
          </a:prstGeom>
          <a:solidFill>
            <a:srgbClr val="4885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Natural Language Understanding (NLU)</a:t>
            </a:r>
            <a:endParaRPr sz="3000" b="0" i="0" u="none" strike="noStrike" cap="none">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chemeClr val="dk2"/>
              </a:buClr>
              <a:buSzPts val="1800"/>
              <a:buFont typeface="Open Sans Light"/>
              <a:buNone/>
            </a:pPr>
            <a:r>
              <a:rPr lang="en" sz="1800" b="0" i="0" u="none" strike="noStrike" cap="none">
                <a:solidFill>
                  <a:schemeClr val="dk2"/>
                </a:solidFill>
                <a:latin typeface="Open Sans Light"/>
                <a:ea typeface="Open Sans Light"/>
                <a:cs typeface="Open Sans Light"/>
                <a:sym typeface="Open Sans Light"/>
              </a:rPr>
              <a:t>YouTube recommendations.</a:t>
            </a:r>
            <a:endParaRPr sz="1800" b="0" i="0" u="none" strike="noStrike" cap="none">
              <a:solidFill>
                <a:schemeClr val="dk2"/>
              </a:solidFill>
              <a:latin typeface="Open Sans Light"/>
              <a:ea typeface="Open Sans Light"/>
              <a:cs typeface="Open Sans Light"/>
              <a:sym typeface="Open Sans Light"/>
            </a:endParaRPr>
          </a:p>
          <a:p>
            <a:pPr marL="0" marR="0" lvl="0" indent="0" algn="l" rtl="0">
              <a:lnSpc>
                <a:spcPct val="115000"/>
              </a:lnSpc>
              <a:spcBef>
                <a:spcPts val="600"/>
              </a:spcBef>
              <a:spcAft>
                <a:spcPts val="0"/>
              </a:spcAft>
              <a:buClr>
                <a:schemeClr val="dk2"/>
              </a:buClr>
              <a:buSzPts val="1800"/>
              <a:buFont typeface="Open Sans Light"/>
              <a:buNone/>
            </a:pPr>
            <a:r>
              <a:rPr lang="en" sz="1800" b="0" i="0" u="none" strike="noStrike" cap="none">
                <a:solidFill>
                  <a:schemeClr val="dk2"/>
                </a:solidFill>
                <a:latin typeface="Open Sans Light"/>
                <a:ea typeface="Open Sans Light"/>
                <a:cs typeface="Open Sans Light"/>
                <a:sym typeface="Open Sans Light"/>
              </a:rPr>
              <a:t>Learning and predicting what a user might like.</a:t>
            </a:r>
            <a:endParaRPr sz="1800" b="0" i="0" u="none" strike="noStrike" cap="none">
              <a:solidFill>
                <a:schemeClr val="dk2"/>
              </a:solidFill>
              <a:latin typeface="Open Sans Light"/>
              <a:ea typeface="Open Sans Light"/>
              <a:cs typeface="Open Sans Light"/>
              <a:sym typeface="Open Sans Light"/>
            </a:endParaRPr>
          </a:p>
        </p:txBody>
      </p:sp>
      <p:pic>
        <p:nvPicPr>
          <p:cNvPr id="176" name="Google Shape;176;p23"/>
          <p:cNvPicPr preferRelativeResize="0"/>
          <p:nvPr/>
        </p:nvPicPr>
        <p:blipFill rotWithShape="1">
          <a:blip r:embed="rId3">
            <a:alphaModFix/>
          </a:blip>
          <a:srcRect/>
          <a:stretch/>
        </p:blipFill>
        <p:spPr>
          <a:xfrm>
            <a:off x="2645488" y="2152750"/>
            <a:ext cx="3853026" cy="2642075"/>
          </a:xfrm>
          <a:prstGeom prst="rect">
            <a:avLst/>
          </a:prstGeom>
          <a:noFill/>
          <a:ln>
            <a:noFill/>
          </a:ln>
        </p:spPr>
      </p:pic>
      <p:sp>
        <p:nvSpPr>
          <p:cNvPr id="177" name="Google Shape;177;p23"/>
          <p:cNvSpPr/>
          <p:nvPr/>
        </p:nvSpPr>
        <p:spPr>
          <a:xfrm>
            <a:off x="-2450" y="0"/>
            <a:ext cx="9144000" cy="1170375"/>
          </a:xfrm>
          <a:prstGeom prst="flowChartOffpageConnector">
            <a:avLst/>
          </a:prstGeom>
          <a:solidFill>
            <a:srgbClr val="4885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Oswald"/>
                <a:ea typeface="Oswald"/>
                <a:cs typeface="Oswald"/>
                <a:sym typeface="Oswald"/>
              </a:rPr>
              <a:t>Personalized Recommendations</a:t>
            </a:r>
            <a:endParaRPr sz="3000" b="0" i="0" u="none" strike="noStrike" cap="none">
              <a:solidFill>
                <a:srgbClr val="FFFFFF"/>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2600</Words>
  <Application>Microsoft Office PowerPoint</Application>
  <PresentationFormat>On-screen Show (16:9)</PresentationFormat>
  <Paragraphs>231</Paragraphs>
  <Slides>29</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Roboto Light</vt:lpstr>
      <vt:lpstr>Roboto Condensed Light</vt:lpstr>
      <vt:lpstr>Consolas</vt:lpstr>
      <vt:lpstr>Arial</vt:lpstr>
      <vt:lpstr>Open Sans Light</vt:lpstr>
      <vt:lpstr>Verdana</vt:lpstr>
      <vt:lpstr>Oswald</vt:lpstr>
      <vt:lpstr>Roboto Condensed</vt:lpstr>
      <vt:lpstr>Slabo 27px</vt:lpstr>
      <vt:lpstr>Open Sans</vt:lpstr>
      <vt:lpstr>Roboto</vt:lpstr>
      <vt:lpstr>Simple Light</vt:lpstr>
      <vt:lpstr>Ideathon </vt:lpstr>
      <vt:lpstr>PowerPoint Presentation</vt:lpstr>
      <vt:lpstr>Outline</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Brainstorm</vt:lpstr>
      <vt:lpstr> Finalize Your Idea</vt:lpstr>
      <vt:lpstr> Sharing Your Ideas</vt:lpstr>
      <vt:lpstr>Keep building your Ideas!</vt:lpstr>
      <vt:lpstr>PowerPoint Presentation</vt:lpstr>
      <vt:lpstr>              Ideas from GDG Ahmedabad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Ideathon </dc:title>
  <dc:creator>charmi chokshi</dc:creator>
  <cp:lastModifiedBy>charmi chokshi</cp:lastModifiedBy>
  <cp:revision>2</cp:revision>
  <dcterms:modified xsi:type="dcterms:W3CDTF">2018-10-20T06:23:10Z</dcterms:modified>
</cp:coreProperties>
</file>